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349" r:id="rId3"/>
    <p:sldId id="350" r:id="rId4"/>
    <p:sldId id="351" r:id="rId5"/>
    <p:sldId id="353" r:id="rId6"/>
    <p:sldId id="371" r:id="rId7"/>
    <p:sldId id="355" r:id="rId8"/>
    <p:sldId id="372" r:id="rId9"/>
    <p:sldId id="373" r:id="rId10"/>
    <p:sldId id="374" r:id="rId11"/>
    <p:sldId id="379" r:id="rId12"/>
    <p:sldId id="356" r:id="rId13"/>
    <p:sldId id="357" r:id="rId14"/>
    <p:sldId id="375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6" r:id="rId28"/>
    <p:sldId id="377" r:id="rId29"/>
    <p:sldId id="378" r:id="rId30"/>
    <p:sldId id="37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0000FF"/>
    <a:srgbClr val="383838"/>
    <a:srgbClr val="850000"/>
    <a:srgbClr val="E61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66"/>
    <p:restoredTop sz="94787"/>
  </p:normalViewPr>
  <p:slideViewPr>
    <p:cSldViewPr snapToGrid="0">
      <p:cViewPr>
        <p:scale>
          <a:sx n="110" d="100"/>
          <a:sy n="110" d="100"/>
        </p:scale>
        <p:origin x="176" y="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68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6EF20-56E6-A245-A0C6-FCE94244DF49}" type="datetimeFigureOut">
              <a:rPr lang="en-US" smtClean="0"/>
              <a:pPr/>
              <a:t>10/1/20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BB279-24D0-E74F-842C-97E9CC576B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C6487-8DF9-0448-87B9-229C629F1A86}" type="datetimeFigureOut">
              <a:rPr lang="en-US" smtClean="0"/>
              <a:pPr/>
              <a:t>10/1/20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3916B-D2F7-E340-96C7-8D932FD23B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1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anford_logo.gif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alphaModFix amt="50000"/>
          </a:blip>
          <a:srcRect t="26774" r="42816"/>
          <a:stretch/>
        </p:blipFill>
        <p:spPr>
          <a:xfrm>
            <a:off x="6525987" y="0"/>
            <a:ext cx="4851927" cy="432435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486" y="2130426"/>
            <a:ext cx="10657114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486" y="3886200"/>
            <a:ext cx="9742714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84029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274639"/>
            <a:ext cx="7309757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830" y="4406901"/>
            <a:ext cx="1030332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30" y="2906713"/>
            <a:ext cx="1030332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20337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9928" y="1600201"/>
            <a:ext cx="519792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04008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04008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01481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1481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412186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352152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6058" y="273051"/>
            <a:ext cx="684167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352152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129" y="4800600"/>
            <a:ext cx="1014004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02129" y="612775"/>
            <a:ext cx="1014004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2129" y="5367338"/>
            <a:ext cx="1014004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452718" y="1"/>
            <a:ext cx="739282" cy="6858000"/>
          </a:xfrm>
          <a:prstGeom prst="rect">
            <a:avLst/>
          </a:prstGeom>
          <a:solidFill>
            <a:srgbClr val="85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222222"/>
              </a:solidFill>
              <a:latin typeface="Genev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57547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/>
          <p:cNvSpPr txBox="1"/>
          <p:nvPr/>
        </p:nvSpPr>
        <p:spPr>
          <a:xfrm rot="5400000">
            <a:off x="10035304" y="3163692"/>
            <a:ext cx="358986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Geneva"/>
              </a:rPr>
              <a:t>Linear Algebra Review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A737B4-18D1-4E42-A36F-859FCF072021}"/>
              </a:ext>
            </a:extLst>
          </p:cNvPr>
          <p:cNvSpPr txBox="1"/>
          <p:nvPr userDrawn="1"/>
        </p:nvSpPr>
        <p:spPr>
          <a:xfrm>
            <a:off x="609600" y="6434241"/>
            <a:ext cx="423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Geneva"/>
              </a:rPr>
              <a:t>Stanford University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C64AE-B440-BA43-966F-41CCBD4431DB}"/>
              </a:ext>
            </a:extLst>
          </p:cNvPr>
          <p:cNvSpPr txBox="1"/>
          <p:nvPr userDrawn="1"/>
        </p:nvSpPr>
        <p:spPr>
          <a:xfrm rot="5400000">
            <a:off x="11085491" y="4879453"/>
            <a:ext cx="147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27-Sep-2018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59E615-EA64-B345-9E23-80C30A9097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558814" y="155122"/>
            <a:ext cx="518885" cy="11674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8F5487-CC53-8347-80F1-69D5DF5B4A18}"/>
              </a:ext>
            </a:extLst>
          </p:cNvPr>
          <p:cNvSpPr txBox="1"/>
          <p:nvPr userDrawn="1"/>
        </p:nvSpPr>
        <p:spPr>
          <a:xfrm>
            <a:off x="11452718" y="6243891"/>
            <a:ext cx="739282" cy="37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DB88FC5-C8A9-0D40-8DFA-E9A72D00FE25}" type="slidenum">
              <a:rPr lang="en-US" sz="1800" smtClean="0">
                <a:solidFill>
                  <a:schemeClr val="bg1"/>
                </a:solidFill>
              </a:rPr>
              <a:pPr algn="ctr"/>
              <a:t>‹#›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757" y="2024743"/>
            <a:ext cx="9176482" cy="1399270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Keypoint</a:t>
            </a:r>
            <a:r>
              <a:rPr lang="en-US" dirty="0"/>
              <a:t> Application: Panorama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757" y="3692093"/>
            <a:ext cx="8833582" cy="1272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Juan Carlos </a:t>
            </a:r>
            <a:r>
              <a:rPr lang="en-US" dirty="0" err="1"/>
              <a:t>Niebles</a:t>
            </a:r>
            <a:r>
              <a:rPr lang="en-US" dirty="0"/>
              <a:t> and </a:t>
            </a:r>
            <a:r>
              <a:rPr lang="en-US" dirty="0" err="1"/>
              <a:t>Jiajun</a:t>
            </a:r>
            <a:r>
              <a:rPr lang="en-US" dirty="0"/>
              <a:t> Wu</a:t>
            </a:r>
          </a:p>
          <a:p>
            <a:pPr algn="l"/>
            <a:r>
              <a:rPr lang="en-US" dirty="0"/>
              <a:t>Stanford Vision and Learning Lab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8CC0C86-8649-844F-9E71-5BE12FD82F09}"/>
              </a:ext>
            </a:extLst>
          </p:cNvPr>
          <p:cNvSpPr txBox="1">
            <a:spLocks/>
          </p:cNvSpPr>
          <p:nvPr/>
        </p:nvSpPr>
        <p:spPr>
          <a:xfrm>
            <a:off x="832757" y="5229816"/>
            <a:ext cx="8833582" cy="12724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Slides by </a:t>
            </a:r>
            <a:r>
              <a:rPr lang="en-US" sz="2400" dirty="0" err="1"/>
              <a:t>Shubhang</a:t>
            </a:r>
            <a:r>
              <a:rPr lang="en-US" sz="2400" dirty="0"/>
              <a:t> Desai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RANSAC – algorithm for model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5486400" cy="4525963"/>
          </a:xfrm>
        </p:spPr>
        <p:txBody>
          <a:bodyPr>
            <a:normAutofit/>
          </a:bodyPr>
          <a:lstStyle/>
          <a:p>
            <a:r>
              <a:rPr lang="en-US" dirty="0"/>
              <a:t>Repeat n times:</a:t>
            </a:r>
          </a:p>
          <a:p>
            <a:pPr lvl="1"/>
            <a:r>
              <a:rPr lang="en-US" dirty="0"/>
              <a:t>Sample and form hypothesis</a:t>
            </a:r>
          </a:p>
          <a:p>
            <a:pPr lvl="1"/>
            <a:r>
              <a:rPr lang="en-US" dirty="0"/>
              <a:t>Find number of inliers</a:t>
            </a:r>
          </a:p>
          <a:p>
            <a:pPr lvl="1"/>
            <a:r>
              <a:rPr lang="en-US" b="1" dirty="0"/>
              <a:t>If </a:t>
            </a:r>
            <a:r>
              <a:rPr lang="en-US" b="1" dirty="0" err="1"/>
              <a:t>max_inliers</a:t>
            </a:r>
            <a:r>
              <a:rPr lang="en-US" b="1" dirty="0"/>
              <a:t>, save model</a:t>
            </a:r>
          </a:p>
          <a:p>
            <a:r>
              <a:rPr lang="en-US" dirty="0"/>
              <a:t>Recompute model on inliers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CB838D-5609-4A44-861B-3874EE123842}"/>
              </a:ext>
            </a:extLst>
          </p:cNvPr>
          <p:cNvCxnSpPr>
            <a:cxnSpLocks/>
          </p:cNvCxnSpPr>
          <p:nvPr/>
        </p:nvCxnSpPr>
        <p:spPr>
          <a:xfrm flipV="1">
            <a:off x="6458673" y="1921398"/>
            <a:ext cx="0" cy="355342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9E8482-80A2-CC4B-B8E1-58404205B44D}"/>
              </a:ext>
            </a:extLst>
          </p:cNvPr>
          <p:cNvCxnSpPr>
            <a:cxnSpLocks/>
          </p:cNvCxnSpPr>
          <p:nvPr/>
        </p:nvCxnSpPr>
        <p:spPr>
          <a:xfrm>
            <a:off x="6458673" y="5474826"/>
            <a:ext cx="412058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63BE026-4234-B949-84CC-522EB03B0E1B}"/>
              </a:ext>
            </a:extLst>
          </p:cNvPr>
          <p:cNvSpPr/>
          <p:nvPr/>
        </p:nvSpPr>
        <p:spPr>
          <a:xfrm>
            <a:off x="6956385" y="4560425"/>
            <a:ext cx="81022" cy="81022"/>
          </a:xfrm>
          <a:prstGeom prst="ellipse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F0F605-9A6E-3245-96F6-8E770B8FB5A4}"/>
              </a:ext>
            </a:extLst>
          </p:cNvPr>
          <p:cNvSpPr/>
          <p:nvPr/>
        </p:nvSpPr>
        <p:spPr>
          <a:xfrm>
            <a:off x="7467601" y="3347978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3135A6-C36A-AC42-A566-B21CADD03E4F}"/>
              </a:ext>
            </a:extLst>
          </p:cNvPr>
          <p:cNvSpPr/>
          <p:nvPr/>
        </p:nvSpPr>
        <p:spPr>
          <a:xfrm>
            <a:off x="8198735" y="3564040"/>
            <a:ext cx="81022" cy="81022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AB0013-5975-6A46-ABB5-9E2D39C8806C}"/>
              </a:ext>
            </a:extLst>
          </p:cNvPr>
          <p:cNvSpPr/>
          <p:nvPr/>
        </p:nvSpPr>
        <p:spPr>
          <a:xfrm>
            <a:off x="8273970" y="2908009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8F56D3B-469E-2445-BC27-C1968FB85526}"/>
              </a:ext>
            </a:extLst>
          </p:cNvPr>
          <p:cNvSpPr/>
          <p:nvPr/>
        </p:nvSpPr>
        <p:spPr>
          <a:xfrm>
            <a:off x="8819909" y="2643720"/>
            <a:ext cx="81022" cy="81022"/>
          </a:xfrm>
          <a:prstGeom prst="ellipse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69146C-150E-964B-9FAE-1BC258E36592}"/>
              </a:ext>
            </a:extLst>
          </p:cNvPr>
          <p:cNvSpPr/>
          <p:nvPr/>
        </p:nvSpPr>
        <p:spPr>
          <a:xfrm>
            <a:off x="9284825" y="2724742"/>
            <a:ext cx="81022" cy="81022"/>
          </a:xfrm>
          <a:prstGeom prst="ellipse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6F3D20-E3D8-F84E-B668-17EDB18AA5F0}"/>
              </a:ext>
            </a:extLst>
          </p:cNvPr>
          <p:cNvSpPr/>
          <p:nvPr/>
        </p:nvSpPr>
        <p:spPr>
          <a:xfrm>
            <a:off x="7689449" y="4313854"/>
            <a:ext cx="81022" cy="81022"/>
          </a:xfrm>
          <a:prstGeom prst="ellipse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9047665-A1C6-104A-99FF-458AEB05788F}"/>
              </a:ext>
            </a:extLst>
          </p:cNvPr>
          <p:cNvSpPr/>
          <p:nvPr/>
        </p:nvSpPr>
        <p:spPr>
          <a:xfrm>
            <a:off x="8983885" y="3938025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40084CA-1779-424E-A3B5-4C8E8AADDA75}"/>
              </a:ext>
            </a:extLst>
          </p:cNvPr>
          <p:cNvSpPr/>
          <p:nvPr/>
        </p:nvSpPr>
        <p:spPr>
          <a:xfrm>
            <a:off x="9064907" y="2027239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A6C0C96-1CE1-0045-A26A-8081CD440DCF}"/>
              </a:ext>
            </a:extLst>
          </p:cNvPr>
          <p:cNvSpPr/>
          <p:nvPr/>
        </p:nvSpPr>
        <p:spPr>
          <a:xfrm>
            <a:off x="9749743" y="2122312"/>
            <a:ext cx="81022" cy="81022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A01CBDC-030C-F642-A93F-311795169BCA}"/>
              </a:ext>
            </a:extLst>
          </p:cNvPr>
          <p:cNvSpPr/>
          <p:nvPr/>
        </p:nvSpPr>
        <p:spPr>
          <a:xfrm>
            <a:off x="8789045" y="3153579"/>
            <a:ext cx="81022" cy="81022"/>
          </a:xfrm>
          <a:prstGeom prst="ellipse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69B038-237B-5644-BB67-A80DA58B064D}"/>
              </a:ext>
            </a:extLst>
          </p:cNvPr>
          <p:cNvSpPr/>
          <p:nvPr/>
        </p:nvSpPr>
        <p:spPr>
          <a:xfrm>
            <a:off x="6728750" y="5195459"/>
            <a:ext cx="81022" cy="81022"/>
          </a:xfrm>
          <a:prstGeom prst="ellipse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FD4C20-F950-754D-BEC8-4EBD73955226}"/>
              </a:ext>
            </a:extLst>
          </p:cNvPr>
          <p:cNvSpPr/>
          <p:nvPr/>
        </p:nvSpPr>
        <p:spPr>
          <a:xfrm>
            <a:off x="7394295" y="4706426"/>
            <a:ext cx="81022" cy="81022"/>
          </a:xfrm>
          <a:prstGeom prst="ellipse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886E11C-79ED-7449-AD38-771E8AC5AF77}"/>
              </a:ext>
            </a:extLst>
          </p:cNvPr>
          <p:cNvCxnSpPr>
            <a:cxnSpLocks/>
          </p:cNvCxnSpPr>
          <p:nvPr/>
        </p:nvCxnSpPr>
        <p:spPr>
          <a:xfrm flipV="1">
            <a:off x="6825205" y="1996896"/>
            <a:ext cx="3646025" cy="3402956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7D26D4-6A3D-E446-96BE-8BDCE8B3943D}"/>
              </a:ext>
            </a:extLst>
          </p:cNvPr>
          <p:cNvCxnSpPr>
            <a:cxnSpLocks/>
          </p:cNvCxnSpPr>
          <p:nvPr/>
        </p:nvCxnSpPr>
        <p:spPr>
          <a:xfrm flipV="1">
            <a:off x="6350644" y="1492612"/>
            <a:ext cx="3646025" cy="3402956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783D254-9048-984A-A4C8-41AA1F6EA0AE}"/>
              </a:ext>
            </a:extLst>
          </p:cNvPr>
          <p:cNvCxnSpPr>
            <a:cxnSpLocks/>
          </p:cNvCxnSpPr>
          <p:nvPr/>
        </p:nvCxnSpPr>
        <p:spPr>
          <a:xfrm flipV="1">
            <a:off x="6632294" y="1701479"/>
            <a:ext cx="3646025" cy="340295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060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RANSAC – algorithm for model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5486400" cy="4525963"/>
          </a:xfrm>
        </p:spPr>
        <p:txBody>
          <a:bodyPr>
            <a:normAutofit/>
          </a:bodyPr>
          <a:lstStyle/>
          <a:p>
            <a:r>
              <a:rPr lang="en-US" dirty="0"/>
              <a:t>Repeat n times:</a:t>
            </a:r>
          </a:p>
          <a:p>
            <a:pPr lvl="1"/>
            <a:r>
              <a:rPr lang="en-US" dirty="0"/>
              <a:t>Sample and form hypothesis</a:t>
            </a:r>
          </a:p>
          <a:p>
            <a:pPr lvl="1"/>
            <a:r>
              <a:rPr lang="en-US" dirty="0"/>
              <a:t>Find number of inliers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max_inliers</a:t>
            </a:r>
            <a:r>
              <a:rPr lang="en-US" dirty="0"/>
              <a:t>, save model</a:t>
            </a:r>
          </a:p>
          <a:p>
            <a:r>
              <a:rPr lang="en-US" b="1" dirty="0"/>
              <a:t>Recompute model on inliers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CB838D-5609-4A44-861B-3874EE123842}"/>
              </a:ext>
            </a:extLst>
          </p:cNvPr>
          <p:cNvCxnSpPr>
            <a:cxnSpLocks/>
          </p:cNvCxnSpPr>
          <p:nvPr/>
        </p:nvCxnSpPr>
        <p:spPr>
          <a:xfrm flipV="1">
            <a:off x="6458673" y="1921398"/>
            <a:ext cx="0" cy="355342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9E8482-80A2-CC4B-B8E1-58404205B44D}"/>
              </a:ext>
            </a:extLst>
          </p:cNvPr>
          <p:cNvCxnSpPr>
            <a:cxnSpLocks/>
          </p:cNvCxnSpPr>
          <p:nvPr/>
        </p:nvCxnSpPr>
        <p:spPr>
          <a:xfrm>
            <a:off x="6458673" y="5474826"/>
            <a:ext cx="412058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63BE026-4234-B949-84CC-522EB03B0E1B}"/>
              </a:ext>
            </a:extLst>
          </p:cNvPr>
          <p:cNvSpPr/>
          <p:nvPr/>
        </p:nvSpPr>
        <p:spPr>
          <a:xfrm>
            <a:off x="6956385" y="4560425"/>
            <a:ext cx="81022" cy="81022"/>
          </a:xfrm>
          <a:prstGeom prst="ellipse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F0F605-9A6E-3245-96F6-8E770B8FB5A4}"/>
              </a:ext>
            </a:extLst>
          </p:cNvPr>
          <p:cNvSpPr/>
          <p:nvPr/>
        </p:nvSpPr>
        <p:spPr>
          <a:xfrm>
            <a:off x="7467601" y="3347978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3135A6-C36A-AC42-A566-B21CADD03E4F}"/>
              </a:ext>
            </a:extLst>
          </p:cNvPr>
          <p:cNvSpPr/>
          <p:nvPr/>
        </p:nvSpPr>
        <p:spPr>
          <a:xfrm>
            <a:off x="8198735" y="3564040"/>
            <a:ext cx="81022" cy="81022"/>
          </a:xfrm>
          <a:prstGeom prst="ellipse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AB0013-5975-6A46-ABB5-9E2D39C8806C}"/>
              </a:ext>
            </a:extLst>
          </p:cNvPr>
          <p:cNvSpPr/>
          <p:nvPr/>
        </p:nvSpPr>
        <p:spPr>
          <a:xfrm>
            <a:off x="8273970" y="2908009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8F56D3B-469E-2445-BC27-C1968FB85526}"/>
              </a:ext>
            </a:extLst>
          </p:cNvPr>
          <p:cNvSpPr/>
          <p:nvPr/>
        </p:nvSpPr>
        <p:spPr>
          <a:xfrm>
            <a:off x="8819909" y="2643720"/>
            <a:ext cx="81022" cy="81022"/>
          </a:xfrm>
          <a:prstGeom prst="ellipse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69146C-150E-964B-9FAE-1BC258E36592}"/>
              </a:ext>
            </a:extLst>
          </p:cNvPr>
          <p:cNvSpPr/>
          <p:nvPr/>
        </p:nvSpPr>
        <p:spPr>
          <a:xfrm>
            <a:off x="9284825" y="2724742"/>
            <a:ext cx="81022" cy="81022"/>
          </a:xfrm>
          <a:prstGeom prst="ellipse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6F3D20-E3D8-F84E-B668-17EDB18AA5F0}"/>
              </a:ext>
            </a:extLst>
          </p:cNvPr>
          <p:cNvSpPr/>
          <p:nvPr/>
        </p:nvSpPr>
        <p:spPr>
          <a:xfrm>
            <a:off x="7689449" y="4313854"/>
            <a:ext cx="81022" cy="81022"/>
          </a:xfrm>
          <a:prstGeom prst="ellipse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9047665-A1C6-104A-99FF-458AEB05788F}"/>
              </a:ext>
            </a:extLst>
          </p:cNvPr>
          <p:cNvSpPr/>
          <p:nvPr/>
        </p:nvSpPr>
        <p:spPr>
          <a:xfrm>
            <a:off x="8983885" y="3938025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40084CA-1779-424E-A3B5-4C8E8AADDA75}"/>
              </a:ext>
            </a:extLst>
          </p:cNvPr>
          <p:cNvSpPr/>
          <p:nvPr/>
        </p:nvSpPr>
        <p:spPr>
          <a:xfrm>
            <a:off x="9064907" y="2027239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A6C0C96-1CE1-0045-A26A-8081CD440DCF}"/>
              </a:ext>
            </a:extLst>
          </p:cNvPr>
          <p:cNvSpPr/>
          <p:nvPr/>
        </p:nvSpPr>
        <p:spPr>
          <a:xfrm>
            <a:off x="9749743" y="2122312"/>
            <a:ext cx="81022" cy="81022"/>
          </a:xfrm>
          <a:prstGeom prst="ellipse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A01CBDC-030C-F642-A93F-311795169BCA}"/>
              </a:ext>
            </a:extLst>
          </p:cNvPr>
          <p:cNvSpPr/>
          <p:nvPr/>
        </p:nvSpPr>
        <p:spPr>
          <a:xfrm>
            <a:off x="8789045" y="3153579"/>
            <a:ext cx="81022" cy="81022"/>
          </a:xfrm>
          <a:prstGeom prst="ellipse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69B038-237B-5644-BB67-A80DA58B064D}"/>
              </a:ext>
            </a:extLst>
          </p:cNvPr>
          <p:cNvSpPr/>
          <p:nvPr/>
        </p:nvSpPr>
        <p:spPr>
          <a:xfrm>
            <a:off x="6728750" y="5195459"/>
            <a:ext cx="81022" cy="81022"/>
          </a:xfrm>
          <a:prstGeom prst="ellipse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FD4C20-F950-754D-BEC8-4EBD73955226}"/>
              </a:ext>
            </a:extLst>
          </p:cNvPr>
          <p:cNvSpPr/>
          <p:nvPr/>
        </p:nvSpPr>
        <p:spPr>
          <a:xfrm>
            <a:off x="7394295" y="4706426"/>
            <a:ext cx="81022" cy="81022"/>
          </a:xfrm>
          <a:prstGeom prst="ellipse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3195081-9DE7-0B48-844D-51A5FB61F2CC}"/>
              </a:ext>
            </a:extLst>
          </p:cNvPr>
          <p:cNvCxnSpPr>
            <a:cxnSpLocks/>
          </p:cNvCxnSpPr>
          <p:nvPr/>
        </p:nvCxnSpPr>
        <p:spPr>
          <a:xfrm flipV="1">
            <a:off x="6597570" y="1747777"/>
            <a:ext cx="3426106" cy="352870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773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Quick review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keypoints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RANSAC</a:t>
            </a:r>
          </a:p>
          <a:p>
            <a:r>
              <a:rPr lang="en-US" dirty="0"/>
              <a:t>Panorama formulation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Matching corresponding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keypoints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Stitching images together with affine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69983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A74066-CB8D-B247-AC56-17B816877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719" y="2037146"/>
            <a:ext cx="5500377" cy="36519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0EF3C8-5CFF-D44D-BCE5-534A73CC4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0013" y="2037146"/>
            <a:ext cx="5530804" cy="364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3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</a:t>
            </a:r>
          </a:p>
        </p:txBody>
      </p:sp>
      <p:pic>
        <p:nvPicPr>
          <p:cNvPr id="5" name="Content Placeholder 4" descr="A large building&#10;&#10;Description automatically generated">
            <a:extLst>
              <a:ext uri="{FF2B5EF4-FFF2-40B4-BE49-F238E27FC236}">
                <a16:creationId xmlns:a16="http://schemas.microsoft.com/office/drawing/2014/main" id="{C8BABD27-1384-4C42-9247-F2393D7A0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15" r="874"/>
          <a:stretch/>
        </p:blipFill>
        <p:spPr>
          <a:xfrm>
            <a:off x="779477" y="1597307"/>
            <a:ext cx="10054427" cy="4470983"/>
          </a:xfrm>
        </p:spPr>
      </p:pic>
    </p:spTree>
    <p:extLst>
      <p:ext uri="{BB962C8B-B14F-4D97-AF65-F5344CB8AC3E}">
        <p14:creationId xmlns:p14="http://schemas.microsoft.com/office/powerpoint/2010/main" val="1709044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insight: leverage corresponding </a:t>
            </a:r>
            <a:r>
              <a:rPr lang="en-US" dirty="0" err="1"/>
              <a:t>keypoints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B1F99-4053-6F4F-8F8B-FBBD99B06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719" y="2037146"/>
            <a:ext cx="5500377" cy="3651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703D1F-890B-FD45-B733-CEF583F88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0013" y="2037146"/>
            <a:ext cx="5530804" cy="364530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F9AC3FD-3FAC-1049-96DD-FB3F7FE74DA9}"/>
              </a:ext>
            </a:extLst>
          </p:cNvPr>
          <p:cNvSpPr/>
          <p:nvPr/>
        </p:nvSpPr>
        <p:spPr>
          <a:xfrm>
            <a:off x="3976356" y="3429000"/>
            <a:ext cx="162045" cy="162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72667-6DFF-AC48-8F8C-67E6253A70B5}"/>
              </a:ext>
            </a:extLst>
          </p:cNvPr>
          <p:cNvSpPr/>
          <p:nvPr/>
        </p:nvSpPr>
        <p:spPr>
          <a:xfrm>
            <a:off x="5038777" y="4583405"/>
            <a:ext cx="162045" cy="16204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05BBCD-0938-4B48-BDEB-D3ABD68007C0}"/>
              </a:ext>
            </a:extLst>
          </p:cNvPr>
          <p:cNvSpPr/>
          <p:nvPr/>
        </p:nvSpPr>
        <p:spPr>
          <a:xfrm>
            <a:off x="4138401" y="4583406"/>
            <a:ext cx="162045" cy="1620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631235-675E-0945-8633-F4F0DD5DCA51}"/>
              </a:ext>
            </a:extLst>
          </p:cNvPr>
          <p:cNvSpPr/>
          <p:nvPr/>
        </p:nvSpPr>
        <p:spPr>
          <a:xfrm>
            <a:off x="3478645" y="4949935"/>
            <a:ext cx="162045" cy="1620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E25EC3-8610-534E-829D-456C0AD7A1F9}"/>
              </a:ext>
            </a:extLst>
          </p:cNvPr>
          <p:cNvSpPr/>
          <p:nvPr/>
        </p:nvSpPr>
        <p:spPr>
          <a:xfrm>
            <a:off x="5038778" y="3697752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134960-5649-1442-9650-1F48534D3E2D}"/>
              </a:ext>
            </a:extLst>
          </p:cNvPr>
          <p:cNvSpPr/>
          <p:nvPr/>
        </p:nvSpPr>
        <p:spPr>
          <a:xfrm>
            <a:off x="7265495" y="3208843"/>
            <a:ext cx="162045" cy="162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0A28ED-0CB0-5948-8D18-6DF4BBEC5EF0}"/>
              </a:ext>
            </a:extLst>
          </p:cNvPr>
          <p:cNvSpPr/>
          <p:nvPr/>
        </p:nvSpPr>
        <p:spPr>
          <a:xfrm>
            <a:off x="8313223" y="359104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1AC2B8B-3CB6-3E48-A7EA-77B3F1A8E764}"/>
              </a:ext>
            </a:extLst>
          </p:cNvPr>
          <p:cNvSpPr/>
          <p:nvPr/>
        </p:nvSpPr>
        <p:spPr>
          <a:xfrm>
            <a:off x="6709911" y="4745451"/>
            <a:ext cx="162045" cy="1620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946C0DE-2976-A648-9AE6-44B068747D12}"/>
              </a:ext>
            </a:extLst>
          </p:cNvPr>
          <p:cNvSpPr/>
          <p:nvPr/>
        </p:nvSpPr>
        <p:spPr>
          <a:xfrm>
            <a:off x="7346517" y="4441792"/>
            <a:ext cx="162045" cy="1620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1D8507-4ECF-FF4E-AC59-C3E8C6FE0D28}"/>
              </a:ext>
            </a:extLst>
          </p:cNvPr>
          <p:cNvSpPr/>
          <p:nvPr/>
        </p:nvSpPr>
        <p:spPr>
          <a:xfrm>
            <a:off x="8206063" y="4432765"/>
            <a:ext cx="162045" cy="16204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99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how to match </a:t>
            </a:r>
            <a:r>
              <a:rPr lang="en-US" dirty="0" err="1"/>
              <a:t>keypoints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5F64E-B6A7-0F4A-8C81-1AFA66E7E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719" y="2037146"/>
            <a:ext cx="5500377" cy="3651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03755F-FADB-A745-B51E-E9A91C027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0013" y="2037146"/>
            <a:ext cx="5530804" cy="364530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35A2AD9-39B1-7047-813A-1C203C1C4A35}"/>
              </a:ext>
            </a:extLst>
          </p:cNvPr>
          <p:cNvSpPr/>
          <p:nvPr/>
        </p:nvSpPr>
        <p:spPr>
          <a:xfrm>
            <a:off x="3976356" y="3429000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C6BBA3-8F1E-C24B-9DA8-999CCEF581CC}"/>
              </a:ext>
            </a:extLst>
          </p:cNvPr>
          <p:cNvSpPr/>
          <p:nvPr/>
        </p:nvSpPr>
        <p:spPr>
          <a:xfrm>
            <a:off x="5038777" y="458340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1F7CC4-B2A2-DE48-AE7B-745C0AAB26BC}"/>
              </a:ext>
            </a:extLst>
          </p:cNvPr>
          <p:cNvSpPr/>
          <p:nvPr/>
        </p:nvSpPr>
        <p:spPr>
          <a:xfrm>
            <a:off x="4138401" y="4583406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34A3F-67CC-9448-8561-12D82A237FB7}"/>
              </a:ext>
            </a:extLst>
          </p:cNvPr>
          <p:cNvSpPr/>
          <p:nvPr/>
        </p:nvSpPr>
        <p:spPr>
          <a:xfrm>
            <a:off x="3478645" y="494993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18C74C-40D8-A64B-B14F-827DF2C30A69}"/>
              </a:ext>
            </a:extLst>
          </p:cNvPr>
          <p:cNvSpPr/>
          <p:nvPr/>
        </p:nvSpPr>
        <p:spPr>
          <a:xfrm>
            <a:off x="5038778" y="3697752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B5D69D-0605-8E4B-922C-B2D8539EAB0E}"/>
              </a:ext>
            </a:extLst>
          </p:cNvPr>
          <p:cNvSpPr/>
          <p:nvPr/>
        </p:nvSpPr>
        <p:spPr>
          <a:xfrm>
            <a:off x="7265495" y="3208843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1F6D8D0-279B-BF4B-B6FA-5768870B4CE8}"/>
              </a:ext>
            </a:extLst>
          </p:cNvPr>
          <p:cNvSpPr/>
          <p:nvPr/>
        </p:nvSpPr>
        <p:spPr>
          <a:xfrm>
            <a:off x="8313223" y="359104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E13472-3801-334A-AB85-7C8DF1447311}"/>
              </a:ext>
            </a:extLst>
          </p:cNvPr>
          <p:cNvSpPr/>
          <p:nvPr/>
        </p:nvSpPr>
        <p:spPr>
          <a:xfrm>
            <a:off x="6709911" y="4745451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0A66C4-A68F-DC43-9479-349DC42AD93D}"/>
              </a:ext>
            </a:extLst>
          </p:cNvPr>
          <p:cNvSpPr/>
          <p:nvPr/>
        </p:nvSpPr>
        <p:spPr>
          <a:xfrm>
            <a:off x="7346517" y="4441792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24A17FF-05E7-6C41-8413-E2DA2F97E450}"/>
              </a:ext>
            </a:extLst>
          </p:cNvPr>
          <p:cNvSpPr/>
          <p:nvPr/>
        </p:nvSpPr>
        <p:spPr>
          <a:xfrm>
            <a:off x="8206063" y="443276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919160-B4BD-C643-B609-E5BE383A0C9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4138401" y="3289866"/>
            <a:ext cx="3127094" cy="2201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944ACF-226A-E448-9B53-AF52C342F186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5200823" y="3672068"/>
            <a:ext cx="3112400" cy="106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842604-4AA6-A84C-89FB-EABB301F5E54}"/>
              </a:ext>
            </a:extLst>
          </p:cNvPr>
          <p:cNvCxnSpPr>
            <a:cxnSpLocks/>
          </p:cNvCxnSpPr>
          <p:nvPr/>
        </p:nvCxnSpPr>
        <p:spPr>
          <a:xfrm flipV="1">
            <a:off x="5159992" y="4512598"/>
            <a:ext cx="3046071" cy="1416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16534B-5870-A34A-B283-915192232113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3640690" y="4826473"/>
            <a:ext cx="3069221" cy="2044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D19EEF-FB29-FF44-A7A4-721DDF10D72D}"/>
              </a:ext>
            </a:extLst>
          </p:cNvPr>
          <p:cNvCxnSpPr>
            <a:cxnSpLocks/>
          </p:cNvCxnSpPr>
          <p:nvPr/>
        </p:nvCxnSpPr>
        <p:spPr>
          <a:xfrm flipV="1">
            <a:off x="4300446" y="4522815"/>
            <a:ext cx="3046071" cy="1416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87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2: how to fit images?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8C5C7-B909-3F4E-8EC5-E3E5767A4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719" y="2037146"/>
            <a:ext cx="5500377" cy="365196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899B042-6AB8-0A42-A49A-65319B8E3B67}"/>
              </a:ext>
            </a:extLst>
          </p:cNvPr>
          <p:cNvSpPr/>
          <p:nvPr/>
        </p:nvSpPr>
        <p:spPr>
          <a:xfrm>
            <a:off x="3976356" y="3429000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60BEBD-CD76-A749-8255-42FB1F34F15E}"/>
              </a:ext>
            </a:extLst>
          </p:cNvPr>
          <p:cNvSpPr/>
          <p:nvPr/>
        </p:nvSpPr>
        <p:spPr>
          <a:xfrm>
            <a:off x="5038777" y="458340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661014-77AB-D044-A2E8-EC6B2E1A186F}"/>
              </a:ext>
            </a:extLst>
          </p:cNvPr>
          <p:cNvSpPr/>
          <p:nvPr/>
        </p:nvSpPr>
        <p:spPr>
          <a:xfrm>
            <a:off x="4138401" y="4583406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2A26B4-A616-4545-B5DA-B4E30FA031D6}"/>
              </a:ext>
            </a:extLst>
          </p:cNvPr>
          <p:cNvSpPr/>
          <p:nvPr/>
        </p:nvSpPr>
        <p:spPr>
          <a:xfrm>
            <a:off x="3478645" y="494993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99ACFF-73A0-844B-B87B-51BCD4345B7C}"/>
              </a:ext>
            </a:extLst>
          </p:cNvPr>
          <p:cNvSpPr/>
          <p:nvPr/>
        </p:nvSpPr>
        <p:spPr>
          <a:xfrm>
            <a:off x="5038778" y="3697752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8E61BB38-CC17-EE42-8766-BC9471BC1A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847"/>
          <a:stretch/>
        </p:blipFill>
        <p:spPr>
          <a:xfrm>
            <a:off x="5801123" y="2037146"/>
            <a:ext cx="5500377" cy="365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88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Quick review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keypoints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RANSAC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Panorama formulation</a:t>
            </a:r>
          </a:p>
          <a:p>
            <a:r>
              <a:rPr lang="en-US" dirty="0"/>
              <a:t>Matching corresponding </a:t>
            </a:r>
            <a:r>
              <a:rPr lang="en-US" dirty="0" err="1"/>
              <a:t>keypoints</a:t>
            </a:r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Stitching images together with affine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165121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if </a:t>
            </a:r>
            <a:r>
              <a:rPr lang="en-US" dirty="0" err="1"/>
              <a:t>keypoints</a:t>
            </a:r>
            <a:r>
              <a:rPr lang="en-US" dirty="0"/>
              <a:t> are “the same”?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13B0E-E800-4142-B7BC-4C6400108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719" y="2037146"/>
            <a:ext cx="5500377" cy="3651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42D0CA-3B59-6543-94C5-818D1CC4B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0013" y="2037146"/>
            <a:ext cx="5530804" cy="364530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D36AB3C-BF93-C44F-8221-23EC0C842112}"/>
              </a:ext>
            </a:extLst>
          </p:cNvPr>
          <p:cNvSpPr/>
          <p:nvPr/>
        </p:nvSpPr>
        <p:spPr>
          <a:xfrm>
            <a:off x="3976356" y="3429000"/>
            <a:ext cx="162045" cy="162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A725FF-A95A-E04A-AEF3-CADF12E584FD}"/>
              </a:ext>
            </a:extLst>
          </p:cNvPr>
          <p:cNvSpPr/>
          <p:nvPr/>
        </p:nvSpPr>
        <p:spPr>
          <a:xfrm>
            <a:off x="5038777" y="4583405"/>
            <a:ext cx="162045" cy="16204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6367CE-D9D6-9249-8AEC-10B19154864D}"/>
              </a:ext>
            </a:extLst>
          </p:cNvPr>
          <p:cNvSpPr/>
          <p:nvPr/>
        </p:nvSpPr>
        <p:spPr>
          <a:xfrm>
            <a:off x="4138401" y="4583406"/>
            <a:ext cx="162045" cy="1620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7A5B68-111A-664A-BB16-212AF36FB5D7}"/>
              </a:ext>
            </a:extLst>
          </p:cNvPr>
          <p:cNvSpPr/>
          <p:nvPr/>
        </p:nvSpPr>
        <p:spPr>
          <a:xfrm>
            <a:off x="3478645" y="4949935"/>
            <a:ext cx="162045" cy="1620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9E838E-A91C-1F46-8EF7-925DA66F4A00}"/>
              </a:ext>
            </a:extLst>
          </p:cNvPr>
          <p:cNvSpPr/>
          <p:nvPr/>
        </p:nvSpPr>
        <p:spPr>
          <a:xfrm>
            <a:off x="5038778" y="3697752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687167-EB02-CA4E-80A4-A2841DFDE1E8}"/>
              </a:ext>
            </a:extLst>
          </p:cNvPr>
          <p:cNvSpPr/>
          <p:nvPr/>
        </p:nvSpPr>
        <p:spPr>
          <a:xfrm>
            <a:off x="7265495" y="3208843"/>
            <a:ext cx="162045" cy="162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086E898-1CE5-754D-B5E1-F5AD617F2BE4}"/>
              </a:ext>
            </a:extLst>
          </p:cNvPr>
          <p:cNvSpPr/>
          <p:nvPr/>
        </p:nvSpPr>
        <p:spPr>
          <a:xfrm>
            <a:off x="8313223" y="359104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2276EF-F00F-FE4C-A0DD-63E72E6CBA35}"/>
              </a:ext>
            </a:extLst>
          </p:cNvPr>
          <p:cNvSpPr/>
          <p:nvPr/>
        </p:nvSpPr>
        <p:spPr>
          <a:xfrm>
            <a:off x="6709911" y="4745451"/>
            <a:ext cx="162045" cy="1620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3A4B99-E7F8-5D45-9BB6-E168F5D93E81}"/>
              </a:ext>
            </a:extLst>
          </p:cNvPr>
          <p:cNvSpPr/>
          <p:nvPr/>
        </p:nvSpPr>
        <p:spPr>
          <a:xfrm>
            <a:off x="7346517" y="4441792"/>
            <a:ext cx="162045" cy="1620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5AADF2-B1A4-214D-B77A-D487F095E4D1}"/>
              </a:ext>
            </a:extLst>
          </p:cNvPr>
          <p:cNvSpPr/>
          <p:nvPr/>
        </p:nvSpPr>
        <p:spPr>
          <a:xfrm>
            <a:off x="8206063" y="4432765"/>
            <a:ext cx="162045" cy="16204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C7D933-D09F-E148-BEAF-2E4EEF4D5044}"/>
              </a:ext>
            </a:extLst>
          </p:cNvPr>
          <p:cNvSpPr txBox="1"/>
          <p:nvPr/>
        </p:nvSpPr>
        <p:spPr>
          <a:xfrm>
            <a:off x="3637283" y="5980614"/>
            <a:ext cx="4094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Use </a:t>
            </a:r>
            <a:r>
              <a:rPr lang="en-US" sz="2800" i="1" dirty="0" err="1"/>
              <a:t>keypoint</a:t>
            </a:r>
            <a:r>
              <a:rPr lang="en-US" sz="2800" i="1" dirty="0"/>
              <a:t> descriptors!</a:t>
            </a:r>
          </a:p>
        </p:txBody>
      </p:sp>
    </p:spTree>
    <p:extLst>
      <p:ext uri="{BB962C8B-B14F-4D97-AF65-F5344CB8AC3E}">
        <p14:creationId xmlns:p14="http://schemas.microsoft.com/office/powerpoint/2010/main" val="145149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review of </a:t>
            </a:r>
            <a:r>
              <a:rPr lang="en-US" dirty="0" err="1"/>
              <a:t>keypoints</a:t>
            </a:r>
            <a:r>
              <a:rPr lang="en-US" dirty="0"/>
              <a:t> and RANSAC</a:t>
            </a:r>
          </a:p>
          <a:p>
            <a:r>
              <a:rPr lang="en-US" dirty="0"/>
              <a:t>Panorama formulation</a:t>
            </a:r>
          </a:p>
          <a:p>
            <a:r>
              <a:rPr lang="en-US" dirty="0"/>
              <a:t>Matching corresponding </a:t>
            </a:r>
            <a:r>
              <a:rPr lang="en-US" dirty="0" err="1"/>
              <a:t>keypoints</a:t>
            </a:r>
            <a:endParaRPr lang="en-US" dirty="0"/>
          </a:p>
          <a:p>
            <a:r>
              <a:rPr lang="en-US" dirty="0"/>
              <a:t>Stitching images together with affine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604854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pseudocode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get_matches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(K1, K2, threshold):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matches = []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for every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keypoint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k1 in K1: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[]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for every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keypoint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k2 in K2: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dists.add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({‘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’: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(k1, k2) ‘point’: k2})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sort(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by key ‘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if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[0][‘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’] /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[1][‘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’] &lt; threshold: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matches.add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((k1,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[0][‘point’])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matches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6EA2F-1134-7B46-BCCD-01A2F572644D}"/>
              </a:ext>
            </a:extLst>
          </p:cNvPr>
          <p:cNvSpPr txBox="1"/>
          <p:nvPr/>
        </p:nvSpPr>
        <p:spPr>
          <a:xfrm>
            <a:off x="3637283" y="5980614"/>
            <a:ext cx="4094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Try this with one for-loop!</a:t>
            </a:r>
          </a:p>
        </p:txBody>
      </p:sp>
    </p:spTree>
    <p:extLst>
      <p:ext uri="{BB962C8B-B14F-4D97-AF65-F5344CB8AC3E}">
        <p14:creationId xmlns:p14="http://schemas.microsoft.com/office/powerpoint/2010/main" val="7248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0F228-194A-9040-AFD1-A6FFD4494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719" y="2037146"/>
            <a:ext cx="5500377" cy="3651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97218-1C93-5441-8F6F-BE07FB939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0013" y="2037146"/>
            <a:ext cx="5530804" cy="364530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7A34C5C-5285-DD46-97D2-1114B63C35A2}"/>
              </a:ext>
            </a:extLst>
          </p:cNvPr>
          <p:cNvSpPr/>
          <p:nvPr/>
        </p:nvSpPr>
        <p:spPr>
          <a:xfrm>
            <a:off x="3976356" y="3429000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CF0905-73A8-1547-9AD8-CBAA0978BE36}"/>
              </a:ext>
            </a:extLst>
          </p:cNvPr>
          <p:cNvSpPr/>
          <p:nvPr/>
        </p:nvSpPr>
        <p:spPr>
          <a:xfrm>
            <a:off x="5038777" y="458340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2EED92-444B-F54A-A185-9B0F8D2F6C75}"/>
              </a:ext>
            </a:extLst>
          </p:cNvPr>
          <p:cNvSpPr/>
          <p:nvPr/>
        </p:nvSpPr>
        <p:spPr>
          <a:xfrm>
            <a:off x="4138401" y="4583406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437512F-33A0-7B4E-8002-6AAED007B4FB}"/>
              </a:ext>
            </a:extLst>
          </p:cNvPr>
          <p:cNvSpPr/>
          <p:nvPr/>
        </p:nvSpPr>
        <p:spPr>
          <a:xfrm>
            <a:off x="3478645" y="494993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1207E1-F493-6E4C-A775-4F7B2AA37797}"/>
              </a:ext>
            </a:extLst>
          </p:cNvPr>
          <p:cNvSpPr/>
          <p:nvPr/>
        </p:nvSpPr>
        <p:spPr>
          <a:xfrm>
            <a:off x="5038778" y="3697752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EFFC10-A2EA-9F4F-8699-9B19B8339D18}"/>
              </a:ext>
            </a:extLst>
          </p:cNvPr>
          <p:cNvSpPr/>
          <p:nvPr/>
        </p:nvSpPr>
        <p:spPr>
          <a:xfrm>
            <a:off x="7265495" y="3208843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EA3479-CE07-CE46-A7F4-046E6D902690}"/>
              </a:ext>
            </a:extLst>
          </p:cNvPr>
          <p:cNvSpPr/>
          <p:nvPr/>
        </p:nvSpPr>
        <p:spPr>
          <a:xfrm>
            <a:off x="8313223" y="359104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8ACBE35-ECC1-AE4C-B93A-DD31DE458F8C}"/>
              </a:ext>
            </a:extLst>
          </p:cNvPr>
          <p:cNvSpPr/>
          <p:nvPr/>
        </p:nvSpPr>
        <p:spPr>
          <a:xfrm>
            <a:off x="6709911" y="4745451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FDB495-9AC1-2341-B4CA-B436DCE52DCD}"/>
              </a:ext>
            </a:extLst>
          </p:cNvPr>
          <p:cNvSpPr/>
          <p:nvPr/>
        </p:nvSpPr>
        <p:spPr>
          <a:xfrm>
            <a:off x="7346517" y="4441792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F87C3F-0F9F-2943-BC6E-2AA502AC3A07}"/>
              </a:ext>
            </a:extLst>
          </p:cNvPr>
          <p:cNvSpPr/>
          <p:nvPr/>
        </p:nvSpPr>
        <p:spPr>
          <a:xfrm>
            <a:off x="8206063" y="443276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9DB9CA-B56E-3446-AE82-CE95F92ADF0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4138401" y="3289866"/>
            <a:ext cx="3127094" cy="2201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AFEC253-611C-2645-928D-75AE11569532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5200823" y="3672068"/>
            <a:ext cx="3112400" cy="106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EF1BCF-A75B-7646-AB25-9302965DD71E}"/>
              </a:ext>
            </a:extLst>
          </p:cNvPr>
          <p:cNvCxnSpPr>
            <a:cxnSpLocks/>
          </p:cNvCxnSpPr>
          <p:nvPr/>
        </p:nvCxnSpPr>
        <p:spPr>
          <a:xfrm flipV="1">
            <a:off x="5159992" y="4512598"/>
            <a:ext cx="3046071" cy="1416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37D0D4-C4FE-6542-9F9F-DF5B4C7CCC52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3640690" y="4826473"/>
            <a:ext cx="3069221" cy="2044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910995-A738-8441-A82E-6E126F94E8B9}"/>
              </a:ext>
            </a:extLst>
          </p:cNvPr>
          <p:cNvCxnSpPr>
            <a:cxnSpLocks/>
          </p:cNvCxnSpPr>
          <p:nvPr/>
        </p:nvCxnSpPr>
        <p:spPr>
          <a:xfrm flipV="1">
            <a:off x="4300446" y="4522815"/>
            <a:ext cx="3046071" cy="1416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771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Quick review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keypoints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RANSAC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Panorama formulation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Matching corresponding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keypoints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/>
              <a:t>Stitching images together with affine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643988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case: pictures taken from same angle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237D9F-582B-1D42-A7FE-E4EE13A68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719" y="2037146"/>
            <a:ext cx="5500377" cy="36519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4CB3A2-3997-BB48-9893-86647407B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0013" y="2037146"/>
            <a:ext cx="5530804" cy="364530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DAEEBE5D-0173-3E4F-97CA-BF95D36619C5}"/>
              </a:ext>
            </a:extLst>
          </p:cNvPr>
          <p:cNvSpPr/>
          <p:nvPr/>
        </p:nvSpPr>
        <p:spPr>
          <a:xfrm>
            <a:off x="3976356" y="3429000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E390226-C752-2A4A-B633-CA913CD2ABF4}"/>
              </a:ext>
            </a:extLst>
          </p:cNvPr>
          <p:cNvSpPr/>
          <p:nvPr/>
        </p:nvSpPr>
        <p:spPr>
          <a:xfrm>
            <a:off x="5038777" y="458340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D010BCE-8B01-DB4B-96FF-2E9696EB806F}"/>
              </a:ext>
            </a:extLst>
          </p:cNvPr>
          <p:cNvSpPr/>
          <p:nvPr/>
        </p:nvSpPr>
        <p:spPr>
          <a:xfrm>
            <a:off x="4138401" y="4583406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63E3632-9571-074F-9ECC-5A06875CDD8C}"/>
              </a:ext>
            </a:extLst>
          </p:cNvPr>
          <p:cNvSpPr/>
          <p:nvPr/>
        </p:nvSpPr>
        <p:spPr>
          <a:xfrm>
            <a:off x="3478645" y="494993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AAF6536-362B-5246-91E2-58D1C222F47C}"/>
              </a:ext>
            </a:extLst>
          </p:cNvPr>
          <p:cNvSpPr/>
          <p:nvPr/>
        </p:nvSpPr>
        <p:spPr>
          <a:xfrm>
            <a:off x="5038778" y="3697752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DC5A1B-FA9C-164B-BD96-5897C417C506}"/>
              </a:ext>
            </a:extLst>
          </p:cNvPr>
          <p:cNvSpPr/>
          <p:nvPr/>
        </p:nvSpPr>
        <p:spPr>
          <a:xfrm>
            <a:off x="7265495" y="3208843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56B4EA9-953D-224A-B036-8EFA27D93645}"/>
              </a:ext>
            </a:extLst>
          </p:cNvPr>
          <p:cNvSpPr/>
          <p:nvPr/>
        </p:nvSpPr>
        <p:spPr>
          <a:xfrm>
            <a:off x="8313223" y="359104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4499587-49A4-4349-B5EB-A82E41DD4EE5}"/>
              </a:ext>
            </a:extLst>
          </p:cNvPr>
          <p:cNvSpPr/>
          <p:nvPr/>
        </p:nvSpPr>
        <p:spPr>
          <a:xfrm>
            <a:off x="6709911" y="4745451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3D62AED-37D2-AE41-B74D-D6A595679A8B}"/>
              </a:ext>
            </a:extLst>
          </p:cNvPr>
          <p:cNvSpPr/>
          <p:nvPr/>
        </p:nvSpPr>
        <p:spPr>
          <a:xfrm>
            <a:off x="7346517" y="4441792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549667-95B4-144A-BC8B-FA85B946C69E}"/>
              </a:ext>
            </a:extLst>
          </p:cNvPr>
          <p:cNvSpPr/>
          <p:nvPr/>
        </p:nvSpPr>
        <p:spPr>
          <a:xfrm>
            <a:off x="8206063" y="443276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43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case: pictures taken from diff angles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AEE5B-D482-B448-9C26-F39FEDDE0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719" y="2037146"/>
            <a:ext cx="5500377" cy="365196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5B06629-FBA4-F247-A054-DC3695721E8C}"/>
              </a:ext>
            </a:extLst>
          </p:cNvPr>
          <p:cNvSpPr/>
          <p:nvPr/>
        </p:nvSpPr>
        <p:spPr>
          <a:xfrm>
            <a:off x="3976356" y="3429000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31743E-571E-464F-957E-A4354D6B8887}"/>
              </a:ext>
            </a:extLst>
          </p:cNvPr>
          <p:cNvSpPr/>
          <p:nvPr/>
        </p:nvSpPr>
        <p:spPr>
          <a:xfrm>
            <a:off x="5038777" y="458340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3D1994-E974-8544-847D-28736093DE85}"/>
              </a:ext>
            </a:extLst>
          </p:cNvPr>
          <p:cNvSpPr/>
          <p:nvPr/>
        </p:nvSpPr>
        <p:spPr>
          <a:xfrm>
            <a:off x="4138401" y="4583406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7A19AF8-5A81-6B48-BED5-AC14D2DB1D82}"/>
              </a:ext>
            </a:extLst>
          </p:cNvPr>
          <p:cNvSpPr/>
          <p:nvPr/>
        </p:nvSpPr>
        <p:spPr>
          <a:xfrm>
            <a:off x="3478645" y="494993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7BFFBA-1BB3-3943-B434-93DF2D3D929A}"/>
              </a:ext>
            </a:extLst>
          </p:cNvPr>
          <p:cNvSpPr/>
          <p:nvPr/>
        </p:nvSpPr>
        <p:spPr>
          <a:xfrm>
            <a:off x="5038778" y="3697752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19C8C9A3-A1E0-5A49-9B24-07110D70B4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847"/>
          <a:stretch/>
        </p:blipFill>
        <p:spPr>
          <a:xfrm>
            <a:off x="5801123" y="2037146"/>
            <a:ext cx="5500377" cy="365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58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transformation between matches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575471" cy="498316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Find transformation matrix H such that:</a:t>
                </a:r>
              </a:p>
              <a:p>
                <a:pPr marL="0" indent="0">
                  <a:buNone/>
                </a:pPr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575471" cy="4983161"/>
              </a:xfrm>
              <a:blipFill>
                <a:blip r:embed="rId2"/>
                <a:stretch>
                  <a:fillRect l="-1441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11AF674D-EA20-0D40-95DC-E681DD81E6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8716888"/>
                  </p:ext>
                </p:extLst>
              </p:nvPr>
            </p:nvGraphicFramePr>
            <p:xfrm>
              <a:off x="1707908" y="2310296"/>
              <a:ext cx="3107160" cy="260894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35720">
                      <a:extLst>
                        <a:ext uri="{9D8B030D-6E8A-4147-A177-3AD203B41FA5}">
                          <a16:colId xmlns:a16="http://schemas.microsoft.com/office/drawing/2014/main" val="1378015021"/>
                        </a:ext>
                      </a:extLst>
                    </a:gridCol>
                    <a:gridCol w="1035720">
                      <a:extLst>
                        <a:ext uri="{9D8B030D-6E8A-4147-A177-3AD203B41FA5}">
                          <a16:colId xmlns:a16="http://schemas.microsoft.com/office/drawing/2014/main" val="3161640015"/>
                        </a:ext>
                      </a:extLst>
                    </a:gridCol>
                    <a:gridCol w="1035720">
                      <a:extLst>
                        <a:ext uri="{9D8B030D-6E8A-4147-A177-3AD203B41FA5}">
                          <a16:colId xmlns:a16="http://schemas.microsoft.com/office/drawing/2014/main" val="3432984825"/>
                        </a:ext>
                      </a:extLst>
                    </a:gridCol>
                  </a:tblGrid>
                  <a:tr h="6522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291171"/>
                      </a:ext>
                    </a:extLst>
                  </a:tr>
                  <a:tr h="6522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53936340"/>
                      </a:ext>
                    </a:extLst>
                  </a:tr>
                  <a:tr h="6522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704685"/>
                      </a:ext>
                    </a:extLst>
                  </a:tr>
                  <a:tr h="6522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12695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11AF674D-EA20-0D40-95DC-E681DD81E6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8716888"/>
                  </p:ext>
                </p:extLst>
              </p:nvPr>
            </p:nvGraphicFramePr>
            <p:xfrm>
              <a:off x="1707908" y="2310296"/>
              <a:ext cx="3107160" cy="260894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35720">
                      <a:extLst>
                        <a:ext uri="{9D8B030D-6E8A-4147-A177-3AD203B41FA5}">
                          <a16:colId xmlns:a16="http://schemas.microsoft.com/office/drawing/2014/main" val="1378015021"/>
                        </a:ext>
                      </a:extLst>
                    </a:gridCol>
                    <a:gridCol w="1035720">
                      <a:extLst>
                        <a:ext uri="{9D8B030D-6E8A-4147-A177-3AD203B41FA5}">
                          <a16:colId xmlns:a16="http://schemas.microsoft.com/office/drawing/2014/main" val="3161640015"/>
                        </a:ext>
                      </a:extLst>
                    </a:gridCol>
                    <a:gridCol w="1035720">
                      <a:extLst>
                        <a:ext uri="{9D8B030D-6E8A-4147-A177-3AD203B41FA5}">
                          <a16:colId xmlns:a16="http://schemas.microsoft.com/office/drawing/2014/main" val="3432984825"/>
                        </a:ext>
                      </a:extLst>
                    </a:gridCol>
                  </a:tblGrid>
                  <a:tr h="6522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20" t="-1923" r="-20122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220" t="-1923" r="-10122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291171"/>
                      </a:ext>
                    </a:extLst>
                  </a:tr>
                  <a:tr h="6522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20" t="-101923" r="-20122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220" t="-101923" r="-10122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53936340"/>
                      </a:ext>
                    </a:extLst>
                  </a:tr>
                  <a:tr h="6522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20" t="-205882" r="-201220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220" t="-205882" r="-101220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704685"/>
                      </a:ext>
                    </a:extLst>
                  </a:tr>
                  <a:tr h="6522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20" t="-300000" r="-201220" b="-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220" t="-300000" r="-101220" b="-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1269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F6293DE-6FF1-294C-BF95-169452F528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9765190"/>
                  </p:ext>
                </p:extLst>
              </p:nvPr>
            </p:nvGraphicFramePr>
            <p:xfrm>
              <a:off x="6848997" y="2310296"/>
              <a:ext cx="3107160" cy="260894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35720">
                      <a:extLst>
                        <a:ext uri="{9D8B030D-6E8A-4147-A177-3AD203B41FA5}">
                          <a16:colId xmlns:a16="http://schemas.microsoft.com/office/drawing/2014/main" val="1378015021"/>
                        </a:ext>
                      </a:extLst>
                    </a:gridCol>
                    <a:gridCol w="1035720">
                      <a:extLst>
                        <a:ext uri="{9D8B030D-6E8A-4147-A177-3AD203B41FA5}">
                          <a16:colId xmlns:a16="http://schemas.microsoft.com/office/drawing/2014/main" val="3161640015"/>
                        </a:ext>
                      </a:extLst>
                    </a:gridCol>
                    <a:gridCol w="1035720">
                      <a:extLst>
                        <a:ext uri="{9D8B030D-6E8A-4147-A177-3AD203B41FA5}">
                          <a16:colId xmlns:a16="http://schemas.microsoft.com/office/drawing/2014/main" val="1959737776"/>
                        </a:ext>
                      </a:extLst>
                    </a:gridCol>
                  </a:tblGrid>
                  <a:tr h="6522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291171"/>
                      </a:ext>
                    </a:extLst>
                  </a:tr>
                  <a:tr h="6522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53936340"/>
                      </a:ext>
                    </a:extLst>
                  </a:tr>
                  <a:tr h="6522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704685"/>
                      </a:ext>
                    </a:extLst>
                  </a:tr>
                  <a:tr h="6522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12695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F6293DE-6FF1-294C-BF95-169452F528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9765190"/>
                  </p:ext>
                </p:extLst>
              </p:nvPr>
            </p:nvGraphicFramePr>
            <p:xfrm>
              <a:off x="6848997" y="2310296"/>
              <a:ext cx="3107160" cy="260894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35720">
                      <a:extLst>
                        <a:ext uri="{9D8B030D-6E8A-4147-A177-3AD203B41FA5}">
                          <a16:colId xmlns:a16="http://schemas.microsoft.com/office/drawing/2014/main" val="1378015021"/>
                        </a:ext>
                      </a:extLst>
                    </a:gridCol>
                    <a:gridCol w="1035720">
                      <a:extLst>
                        <a:ext uri="{9D8B030D-6E8A-4147-A177-3AD203B41FA5}">
                          <a16:colId xmlns:a16="http://schemas.microsoft.com/office/drawing/2014/main" val="3161640015"/>
                        </a:ext>
                      </a:extLst>
                    </a:gridCol>
                    <a:gridCol w="1035720">
                      <a:extLst>
                        <a:ext uri="{9D8B030D-6E8A-4147-A177-3AD203B41FA5}">
                          <a16:colId xmlns:a16="http://schemas.microsoft.com/office/drawing/2014/main" val="1959737776"/>
                        </a:ext>
                      </a:extLst>
                    </a:gridCol>
                  </a:tblGrid>
                  <a:tr h="6522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20" t="-1923" r="-20122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2469" t="-1923" r="-1037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291171"/>
                      </a:ext>
                    </a:extLst>
                  </a:tr>
                  <a:tr h="6522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20" t="-101923" r="-20122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2469" t="-101923" r="-10370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53936340"/>
                      </a:ext>
                    </a:extLst>
                  </a:tr>
                  <a:tr h="6522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20" t="-205882" r="-201220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2469" t="-205882" r="-103704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704685"/>
                      </a:ext>
                    </a:extLst>
                  </a:tr>
                  <a:tr h="6522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20" t="-300000" r="-201220" b="-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2469" t="-300000" r="-103704" b="-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1269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EFAD518-53F6-2644-9D21-63E28CFCEE0E}"/>
                  </a:ext>
                </a:extLst>
              </p:cNvPr>
              <p:cNvSpPr/>
              <p:nvPr/>
            </p:nvSpPr>
            <p:spPr>
              <a:xfrm>
                <a:off x="674145" y="3353158"/>
                <a:ext cx="6655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EFAD518-53F6-2644-9D21-63E28CFCE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45" y="3353158"/>
                <a:ext cx="665567" cy="523220"/>
              </a:xfrm>
              <a:prstGeom prst="rect">
                <a:avLst/>
              </a:prstGeom>
              <a:blipFill>
                <a:blip r:embed="rId5"/>
                <a:stretch>
                  <a:fillRect l="-5660" r="-377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094F3F2-C03A-5646-8DE6-3BC0F3F59A94}"/>
                  </a:ext>
                </a:extLst>
              </p:cNvPr>
              <p:cNvSpPr/>
              <p:nvPr/>
            </p:nvSpPr>
            <p:spPr>
              <a:xfrm>
                <a:off x="5897335" y="3353158"/>
                <a:ext cx="6655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094F3F2-C03A-5646-8DE6-3BC0F3F59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335" y="3353158"/>
                <a:ext cx="665567" cy="523220"/>
              </a:xfrm>
              <a:prstGeom prst="rect">
                <a:avLst/>
              </a:prstGeom>
              <a:blipFill>
                <a:blip r:embed="rId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049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have noisy matches?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D5403-F364-5343-9474-1EBD9BB7D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719" y="2037146"/>
            <a:ext cx="5500377" cy="3651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487FAE-8704-9940-BB2B-D447C0DCC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0013" y="2037146"/>
            <a:ext cx="5530804" cy="364530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04293B8-E061-2843-8ADF-1E9FFF69AB26}"/>
              </a:ext>
            </a:extLst>
          </p:cNvPr>
          <p:cNvSpPr/>
          <p:nvPr/>
        </p:nvSpPr>
        <p:spPr>
          <a:xfrm>
            <a:off x="3976356" y="3429000"/>
            <a:ext cx="162045" cy="162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C19304-14D8-3548-97DF-1054D96DAFBB}"/>
              </a:ext>
            </a:extLst>
          </p:cNvPr>
          <p:cNvSpPr/>
          <p:nvPr/>
        </p:nvSpPr>
        <p:spPr>
          <a:xfrm>
            <a:off x="5038777" y="4583405"/>
            <a:ext cx="162045" cy="16204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6C6BE5-0A87-6D47-9C7B-225247B91699}"/>
              </a:ext>
            </a:extLst>
          </p:cNvPr>
          <p:cNvSpPr/>
          <p:nvPr/>
        </p:nvSpPr>
        <p:spPr>
          <a:xfrm>
            <a:off x="4138401" y="4583406"/>
            <a:ext cx="162045" cy="1620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252756-A9D4-794E-8616-6A5321168D44}"/>
              </a:ext>
            </a:extLst>
          </p:cNvPr>
          <p:cNvSpPr/>
          <p:nvPr/>
        </p:nvSpPr>
        <p:spPr>
          <a:xfrm>
            <a:off x="3478645" y="4949935"/>
            <a:ext cx="162045" cy="1620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6BAF3DC-B698-6B42-9372-CF1D30CC3F6D}"/>
              </a:ext>
            </a:extLst>
          </p:cNvPr>
          <p:cNvSpPr/>
          <p:nvPr/>
        </p:nvSpPr>
        <p:spPr>
          <a:xfrm>
            <a:off x="5038778" y="3697752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8B3526-418E-FD47-8C78-43CC2B4357BA}"/>
              </a:ext>
            </a:extLst>
          </p:cNvPr>
          <p:cNvSpPr/>
          <p:nvPr/>
        </p:nvSpPr>
        <p:spPr>
          <a:xfrm>
            <a:off x="7265495" y="3208843"/>
            <a:ext cx="162045" cy="162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1280C3-CFED-6A44-93D2-844CA3ECCA94}"/>
              </a:ext>
            </a:extLst>
          </p:cNvPr>
          <p:cNvSpPr/>
          <p:nvPr/>
        </p:nvSpPr>
        <p:spPr>
          <a:xfrm>
            <a:off x="8313223" y="359104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16E8A6-3122-5B47-98B6-EC30720A51FF}"/>
              </a:ext>
            </a:extLst>
          </p:cNvPr>
          <p:cNvSpPr/>
          <p:nvPr/>
        </p:nvSpPr>
        <p:spPr>
          <a:xfrm>
            <a:off x="6709911" y="4745451"/>
            <a:ext cx="162045" cy="1620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98462E-D241-5641-863E-AFFA94A4AA7A}"/>
              </a:ext>
            </a:extLst>
          </p:cNvPr>
          <p:cNvSpPr/>
          <p:nvPr/>
        </p:nvSpPr>
        <p:spPr>
          <a:xfrm>
            <a:off x="7346517" y="4441792"/>
            <a:ext cx="162045" cy="1620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94F664-4936-BF47-8FB0-71A1D515320B}"/>
              </a:ext>
            </a:extLst>
          </p:cNvPr>
          <p:cNvSpPr/>
          <p:nvPr/>
        </p:nvSpPr>
        <p:spPr>
          <a:xfrm>
            <a:off x="8206063" y="4432765"/>
            <a:ext cx="162045" cy="16204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D2363D-12F1-D945-8E86-3C053DFE0AF6}"/>
              </a:ext>
            </a:extLst>
          </p:cNvPr>
          <p:cNvSpPr/>
          <p:nvPr/>
        </p:nvSpPr>
        <p:spPr>
          <a:xfrm>
            <a:off x="4410474" y="5111980"/>
            <a:ext cx="162045" cy="16204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E91CAF-4FF6-7F49-89CC-ABE72B3A9D8D}"/>
              </a:ext>
            </a:extLst>
          </p:cNvPr>
          <p:cNvSpPr/>
          <p:nvPr/>
        </p:nvSpPr>
        <p:spPr>
          <a:xfrm>
            <a:off x="10350216" y="5380127"/>
            <a:ext cx="162045" cy="16204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4ABC685-EB67-4B46-8C08-541201421844}"/>
              </a:ext>
            </a:extLst>
          </p:cNvPr>
          <p:cNvSpPr/>
          <p:nvPr/>
        </p:nvSpPr>
        <p:spPr>
          <a:xfrm>
            <a:off x="5272165" y="4178289"/>
            <a:ext cx="162045" cy="16204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3A6BECC-043C-2046-A070-ADCACC97BC1B}"/>
              </a:ext>
            </a:extLst>
          </p:cNvPr>
          <p:cNvSpPr/>
          <p:nvPr/>
        </p:nvSpPr>
        <p:spPr>
          <a:xfrm>
            <a:off x="10188171" y="3627275"/>
            <a:ext cx="162045" cy="16204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21B354-DC73-204A-B217-FE538B43D50E}"/>
              </a:ext>
            </a:extLst>
          </p:cNvPr>
          <p:cNvSpPr/>
          <p:nvPr/>
        </p:nvSpPr>
        <p:spPr>
          <a:xfrm>
            <a:off x="1150272" y="2726378"/>
            <a:ext cx="162045" cy="16204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B19AE56-FEC0-4848-86BD-00E14EDD7913}"/>
              </a:ext>
            </a:extLst>
          </p:cNvPr>
          <p:cNvSpPr/>
          <p:nvPr/>
        </p:nvSpPr>
        <p:spPr>
          <a:xfrm>
            <a:off x="9867938" y="2813727"/>
            <a:ext cx="162045" cy="16204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3D726B-C718-BC47-AD1F-413F152E8BFF}"/>
              </a:ext>
            </a:extLst>
          </p:cNvPr>
          <p:cNvSpPr txBox="1"/>
          <p:nvPr/>
        </p:nvSpPr>
        <p:spPr>
          <a:xfrm>
            <a:off x="2437251" y="5993806"/>
            <a:ext cx="6550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Refine transformation matrix with RANSAC!</a:t>
            </a:r>
          </a:p>
        </p:txBody>
      </p:sp>
    </p:spTree>
    <p:extLst>
      <p:ext uri="{BB962C8B-B14F-4D97-AF65-F5344CB8AC3E}">
        <p14:creationId xmlns:p14="http://schemas.microsoft.com/office/powerpoint/2010/main" val="354371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subset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D5403-F364-5343-9474-1EBD9BB7D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719" y="2037146"/>
            <a:ext cx="5500377" cy="3651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487FAE-8704-9940-BB2B-D447C0DCC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0013" y="2037146"/>
            <a:ext cx="5530804" cy="364530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04293B8-E061-2843-8ADF-1E9FFF69AB26}"/>
              </a:ext>
            </a:extLst>
          </p:cNvPr>
          <p:cNvSpPr/>
          <p:nvPr/>
        </p:nvSpPr>
        <p:spPr>
          <a:xfrm>
            <a:off x="3976356" y="3429000"/>
            <a:ext cx="162045" cy="162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C19304-14D8-3548-97DF-1054D96DAFBB}"/>
              </a:ext>
            </a:extLst>
          </p:cNvPr>
          <p:cNvSpPr/>
          <p:nvPr/>
        </p:nvSpPr>
        <p:spPr>
          <a:xfrm>
            <a:off x="5038777" y="4583405"/>
            <a:ext cx="162045" cy="16204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6C6BE5-0A87-6D47-9C7B-225247B91699}"/>
              </a:ext>
            </a:extLst>
          </p:cNvPr>
          <p:cNvSpPr/>
          <p:nvPr/>
        </p:nvSpPr>
        <p:spPr>
          <a:xfrm>
            <a:off x="4138401" y="4583406"/>
            <a:ext cx="162045" cy="162045"/>
          </a:xfrm>
          <a:prstGeom prst="ellipse">
            <a:avLst/>
          </a:prstGeom>
          <a:noFill/>
          <a:ln w="19050"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252756-A9D4-794E-8616-6A5321168D44}"/>
              </a:ext>
            </a:extLst>
          </p:cNvPr>
          <p:cNvSpPr/>
          <p:nvPr/>
        </p:nvSpPr>
        <p:spPr>
          <a:xfrm>
            <a:off x="3478645" y="4949935"/>
            <a:ext cx="162045" cy="1620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6BAF3DC-B698-6B42-9372-CF1D30CC3F6D}"/>
              </a:ext>
            </a:extLst>
          </p:cNvPr>
          <p:cNvSpPr/>
          <p:nvPr/>
        </p:nvSpPr>
        <p:spPr>
          <a:xfrm>
            <a:off x="5038778" y="3697752"/>
            <a:ext cx="162045" cy="162045"/>
          </a:xfrm>
          <a:prstGeom prst="ellipse">
            <a:avLst/>
          </a:prstGeom>
          <a:noFill/>
          <a:ln w="19050"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8B3526-418E-FD47-8C78-43CC2B4357BA}"/>
              </a:ext>
            </a:extLst>
          </p:cNvPr>
          <p:cNvSpPr/>
          <p:nvPr/>
        </p:nvSpPr>
        <p:spPr>
          <a:xfrm>
            <a:off x="7265495" y="3208843"/>
            <a:ext cx="162045" cy="162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1280C3-CFED-6A44-93D2-844CA3ECCA94}"/>
              </a:ext>
            </a:extLst>
          </p:cNvPr>
          <p:cNvSpPr/>
          <p:nvPr/>
        </p:nvSpPr>
        <p:spPr>
          <a:xfrm>
            <a:off x="8313223" y="3591045"/>
            <a:ext cx="162045" cy="162045"/>
          </a:xfrm>
          <a:prstGeom prst="ellipse">
            <a:avLst/>
          </a:prstGeom>
          <a:noFill/>
          <a:ln w="19050"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16E8A6-3122-5B47-98B6-EC30720A51FF}"/>
              </a:ext>
            </a:extLst>
          </p:cNvPr>
          <p:cNvSpPr/>
          <p:nvPr/>
        </p:nvSpPr>
        <p:spPr>
          <a:xfrm>
            <a:off x="6709911" y="4745451"/>
            <a:ext cx="162045" cy="1620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98462E-D241-5641-863E-AFFA94A4AA7A}"/>
              </a:ext>
            </a:extLst>
          </p:cNvPr>
          <p:cNvSpPr/>
          <p:nvPr/>
        </p:nvSpPr>
        <p:spPr>
          <a:xfrm>
            <a:off x="7346517" y="4441792"/>
            <a:ext cx="162045" cy="162045"/>
          </a:xfrm>
          <a:prstGeom prst="ellipse">
            <a:avLst/>
          </a:prstGeom>
          <a:noFill/>
          <a:ln w="19050"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94F664-4936-BF47-8FB0-71A1D515320B}"/>
              </a:ext>
            </a:extLst>
          </p:cNvPr>
          <p:cNvSpPr/>
          <p:nvPr/>
        </p:nvSpPr>
        <p:spPr>
          <a:xfrm>
            <a:off x="8206063" y="4432765"/>
            <a:ext cx="162045" cy="16204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D2363D-12F1-D945-8E86-3C053DFE0AF6}"/>
              </a:ext>
            </a:extLst>
          </p:cNvPr>
          <p:cNvSpPr/>
          <p:nvPr/>
        </p:nvSpPr>
        <p:spPr>
          <a:xfrm>
            <a:off x="4410474" y="5111980"/>
            <a:ext cx="162045" cy="162045"/>
          </a:xfrm>
          <a:prstGeom prst="ellipse">
            <a:avLst/>
          </a:prstGeom>
          <a:noFill/>
          <a:ln w="19050"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E91CAF-4FF6-7F49-89CC-ABE72B3A9D8D}"/>
              </a:ext>
            </a:extLst>
          </p:cNvPr>
          <p:cNvSpPr/>
          <p:nvPr/>
        </p:nvSpPr>
        <p:spPr>
          <a:xfrm>
            <a:off x="10350216" y="5380127"/>
            <a:ext cx="162045" cy="162045"/>
          </a:xfrm>
          <a:prstGeom prst="ellipse">
            <a:avLst/>
          </a:prstGeom>
          <a:noFill/>
          <a:ln w="19050"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4ABC685-EB67-4B46-8C08-541201421844}"/>
              </a:ext>
            </a:extLst>
          </p:cNvPr>
          <p:cNvSpPr/>
          <p:nvPr/>
        </p:nvSpPr>
        <p:spPr>
          <a:xfrm>
            <a:off x="5272165" y="4178289"/>
            <a:ext cx="162045" cy="162045"/>
          </a:xfrm>
          <a:prstGeom prst="ellipse">
            <a:avLst/>
          </a:prstGeom>
          <a:noFill/>
          <a:ln w="19050"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3A6BECC-043C-2046-A070-ADCACC97BC1B}"/>
              </a:ext>
            </a:extLst>
          </p:cNvPr>
          <p:cNvSpPr/>
          <p:nvPr/>
        </p:nvSpPr>
        <p:spPr>
          <a:xfrm>
            <a:off x="10188171" y="3627275"/>
            <a:ext cx="162045" cy="162045"/>
          </a:xfrm>
          <a:prstGeom prst="ellipse">
            <a:avLst/>
          </a:prstGeom>
          <a:noFill/>
          <a:ln w="19050"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21B354-DC73-204A-B217-FE538B43D50E}"/>
              </a:ext>
            </a:extLst>
          </p:cNvPr>
          <p:cNvSpPr/>
          <p:nvPr/>
        </p:nvSpPr>
        <p:spPr>
          <a:xfrm>
            <a:off x="1150272" y="2726378"/>
            <a:ext cx="162045" cy="162045"/>
          </a:xfrm>
          <a:prstGeom prst="ellipse">
            <a:avLst/>
          </a:prstGeom>
          <a:noFill/>
          <a:ln w="19050"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B19AE56-FEC0-4848-86BD-00E14EDD7913}"/>
              </a:ext>
            </a:extLst>
          </p:cNvPr>
          <p:cNvSpPr/>
          <p:nvPr/>
        </p:nvSpPr>
        <p:spPr>
          <a:xfrm>
            <a:off x="9867938" y="2813727"/>
            <a:ext cx="162045" cy="162045"/>
          </a:xfrm>
          <a:prstGeom prst="ellipse">
            <a:avLst/>
          </a:prstGeom>
          <a:noFill/>
          <a:ln w="19050"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28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affine matrix and find inliers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D5403-F364-5343-9474-1EBD9BB7D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719" y="2037146"/>
            <a:ext cx="5500377" cy="3651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487FAE-8704-9940-BB2B-D447C0DCC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0013" y="2037146"/>
            <a:ext cx="5530804" cy="364530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04293B8-E061-2843-8ADF-1E9FFF69AB26}"/>
              </a:ext>
            </a:extLst>
          </p:cNvPr>
          <p:cNvSpPr/>
          <p:nvPr/>
        </p:nvSpPr>
        <p:spPr>
          <a:xfrm>
            <a:off x="3976356" y="3429000"/>
            <a:ext cx="162045" cy="162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C19304-14D8-3548-97DF-1054D96DAFBB}"/>
              </a:ext>
            </a:extLst>
          </p:cNvPr>
          <p:cNvSpPr/>
          <p:nvPr/>
        </p:nvSpPr>
        <p:spPr>
          <a:xfrm>
            <a:off x="5038777" y="4583405"/>
            <a:ext cx="162045" cy="16204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6C6BE5-0A87-6D47-9C7B-225247B91699}"/>
              </a:ext>
            </a:extLst>
          </p:cNvPr>
          <p:cNvSpPr/>
          <p:nvPr/>
        </p:nvSpPr>
        <p:spPr>
          <a:xfrm>
            <a:off x="4138401" y="4583406"/>
            <a:ext cx="162045" cy="1620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252756-A9D4-794E-8616-6A5321168D44}"/>
              </a:ext>
            </a:extLst>
          </p:cNvPr>
          <p:cNvSpPr/>
          <p:nvPr/>
        </p:nvSpPr>
        <p:spPr>
          <a:xfrm>
            <a:off x="3478645" y="4949935"/>
            <a:ext cx="162045" cy="1620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6BAF3DC-B698-6B42-9372-CF1D30CC3F6D}"/>
              </a:ext>
            </a:extLst>
          </p:cNvPr>
          <p:cNvSpPr/>
          <p:nvPr/>
        </p:nvSpPr>
        <p:spPr>
          <a:xfrm>
            <a:off x="5038778" y="3697752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8B3526-418E-FD47-8C78-43CC2B4357BA}"/>
              </a:ext>
            </a:extLst>
          </p:cNvPr>
          <p:cNvSpPr/>
          <p:nvPr/>
        </p:nvSpPr>
        <p:spPr>
          <a:xfrm>
            <a:off x="7265495" y="3208843"/>
            <a:ext cx="162045" cy="162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1280C3-CFED-6A44-93D2-844CA3ECCA94}"/>
              </a:ext>
            </a:extLst>
          </p:cNvPr>
          <p:cNvSpPr/>
          <p:nvPr/>
        </p:nvSpPr>
        <p:spPr>
          <a:xfrm>
            <a:off x="8313223" y="359104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16E8A6-3122-5B47-98B6-EC30720A51FF}"/>
              </a:ext>
            </a:extLst>
          </p:cNvPr>
          <p:cNvSpPr/>
          <p:nvPr/>
        </p:nvSpPr>
        <p:spPr>
          <a:xfrm>
            <a:off x="6709911" y="4745451"/>
            <a:ext cx="162045" cy="1620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98462E-D241-5641-863E-AFFA94A4AA7A}"/>
              </a:ext>
            </a:extLst>
          </p:cNvPr>
          <p:cNvSpPr/>
          <p:nvPr/>
        </p:nvSpPr>
        <p:spPr>
          <a:xfrm>
            <a:off x="7346517" y="4441792"/>
            <a:ext cx="162045" cy="1620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94F664-4936-BF47-8FB0-71A1D515320B}"/>
              </a:ext>
            </a:extLst>
          </p:cNvPr>
          <p:cNvSpPr/>
          <p:nvPr/>
        </p:nvSpPr>
        <p:spPr>
          <a:xfrm>
            <a:off x="8206063" y="4432765"/>
            <a:ext cx="162045" cy="16204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D2363D-12F1-D945-8E86-3C053DFE0AF6}"/>
              </a:ext>
            </a:extLst>
          </p:cNvPr>
          <p:cNvSpPr/>
          <p:nvPr/>
        </p:nvSpPr>
        <p:spPr>
          <a:xfrm>
            <a:off x="4410474" y="5111980"/>
            <a:ext cx="162045" cy="162045"/>
          </a:xfrm>
          <a:prstGeom prst="ellipse">
            <a:avLst/>
          </a:prstGeom>
          <a:noFill/>
          <a:ln w="19050"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E91CAF-4FF6-7F49-89CC-ABE72B3A9D8D}"/>
              </a:ext>
            </a:extLst>
          </p:cNvPr>
          <p:cNvSpPr/>
          <p:nvPr/>
        </p:nvSpPr>
        <p:spPr>
          <a:xfrm>
            <a:off x="10350216" y="5380127"/>
            <a:ext cx="162045" cy="162045"/>
          </a:xfrm>
          <a:prstGeom prst="ellipse">
            <a:avLst/>
          </a:prstGeom>
          <a:noFill/>
          <a:ln w="19050"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4ABC685-EB67-4B46-8C08-541201421844}"/>
              </a:ext>
            </a:extLst>
          </p:cNvPr>
          <p:cNvSpPr/>
          <p:nvPr/>
        </p:nvSpPr>
        <p:spPr>
          <a:xfrm>
            <a:off x="5272165" y="4178289"/>
            <a:ext cx="162045" cy="162045"/>
          </a:xfrm>
          <a:prstGeom prst="ellipse">
            <a:avLst/>
          </a:prstGeom>
          <a:noFill/>
          <a:ln w="19050"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3A6BECC-043C-2046-A070-ADCACC97BC1B}"/>
              </a:ext>
            </a:extLst>
          </p:cNvPr>
          <p:cNvSpPr/>
          <p:nvPr/>
        </p:nvSpPr>
        <p:spPr>
          <a:xfrm>
            <a:off x="10188171" y="3627275"/>
            <a:ext cx="162045" cy="162045"/>
          </a:xfrm>
          <a:prstGeom prst="ellipse">
            <a:avLst/>
          </a:prstGeom>
          <a:noFill/>
          <a:ln w="19050"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21B354-DC73-204A-B217-FE538B43D50E}"/>
              </a:ext>
            </a:extLst>
          </p:cNvPr>
          <p:cNvSpPr/>
          <p:nvPr/>
        </p:nvSpPr>
        <p:spPr>
          <a:xfrm>
            <a:off x="1150272" y="2726378"/>
            <a:ext cx="162045" cy="162045"/>
          </a:xfrm>
          <a:prstGeom prst="ellipse">
            <a:avLst/>
          </a:prstGeom>
          <a:noFill/>
          <a:ln w="19050"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B19AE56-FEC0-4848-86BD-00E14EDD7913}"/>
              </a:ext>
            </a:extLst>
          </p:cNvPr>
          <p:cNvSpPr/>
          <p:nvPr/>
        </p:nvSpPr>
        <p:spPr>
          <a:xfrm>
            <a:off x="9867938" y="2813727"/>
            <a:ext cx="162045" cy="162045"/>
          </a:xfrm>
          <a:prstGeom prst="ellipse">
            <a:avLst/>
          </a:prstGeom>
          <a:noFill/>
          <a:ln w="19050">
            <a:solidFill>
              <a:srgbClr val="2222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86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Recompute matrix with all inliers and stitch!</a:t>
            </a:r>
          </a:p>
        </p:txBody>
      </p:sp>
      <p:pic>
        <p:nvPicPr>
          <p:cNvPr id="5" name="Content Placeholder 4" descr="A large building&#10;&#10;Description automatically generated">
            <a:extLst>
              <a:ext uri="{FF2B5EF4-FFF2-40B4-BE49-F238E27FC236}">
                <a16:creationId xmlns:a16="http://schemas.microsoft.com/office/drawing/2014/main" id="{C8BABD27-1384-4C42-9247-F2393D7A0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15" r="874"/>
          <a:stretch/>
        </p:blipFill>
        <p:spPr>
          <a:xfrm>
            <a:off x="779477" y="1597307"/>
            <a:ext cx="10054427" cy="4470983"/>
          </a:xfrm>
        </p:spPr>
      </p:pic>
    </p:spTree>
    <p:extLst>
      <p:ext uri="{BB962C8B-B14F-4D97-AF65-F5344CB8AC3E}">
        <p14:creationId xmlns:p14="http://schemas.microsoft.com/office/powerpoint/2010/main" val="2162270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review of </a:t>
            </a:r>
            <a:r>
              <a:rPr lang="en-US" dirty="0" err="1"/>
              <a:t>keypoints</a:t>
            </a:r>
            <a:r>
              <a:rPr lang="en-US" dirty="0"/>
              <a:t> and RANSAC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Panorama formulation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Matching corresponding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keypoints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Stitching images together with affine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360481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review of </a:t>
            </a:r>
            <a:r>
              <a:rPr lang="en-US" dirty="0" err="1"/>
              <a:t>keypoints</a:t>
            </a:r>
            <a:r>
              <a:rPr lang="en-US" dirty="0"/>
              <a:t> and RANSAC</a:t>
            </a:r>
          </a:p>
          <a:p>
            <a:r>
              <a:rPr lang="en-US" dirty="0"/>
              <a:t>Panorama formulation</a:t>
            </a:r>
          </a:p>
          <a:p>
            <a:r>
              <a:rPr lang="en-US" dirty="0"/>
              <a:t>Matching corresponding </a:t>
            </a:r>
            <a:r>
              <a:rPr lang="en-US" dirty="0" err="1"/>
              <a:t>keypoints</a:t>
            </a:r>
            <a:endParaRPr lang="en-US" dirty="0"/>
          </a:p>
          <a:p>
            <a:r>
              <a:rPr lang="en-US" dirty="0"/>
              <a:t>Stitching images together with affine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156043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en-US" dirty="0" err="1"/>
              <a:t>keypoints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983164"/>
            <a:ext cx="10575471" cy="114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Reliable, unique points in images which can be used to find corresponding regions in different images of the same scene</a:t>
            </a:r>
          </a:p>
        </p:txBody>
      </p:sp>
      <p:pic>
        <p:nvPicPr>
          <p:cNvPr id="5" name="Picture 4" descr="A view of a city with a mountain in the background&#10;&#10;Description automatically generated">
            <a:extLst>
              <a:ext uri="{FF2B5EF4-FFF2-40B4-BE49-F238E27FC236}">
                <a16:creationId xmlns:a16="http://schemas.microsoft.com/office/drawing/2014/main" id="{7602E2F5-1D5C-2245-805D-7D4653569C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5" t="2195" r="57079" b="43966"/>
          <a:stretch/>
        </p:blipFill>
        <p:spPr>
          <a:xfrm>
            <a:off x="1473844" y="1417638"/>
            <a:ext cx="3592913" cy="3302996"/>
          </a:xfrm>
          <a:prstGeom prst="rect">
            <a:avLst/>
          </a:prstGeom>
        </p:spPr>
      </p:pic>
      <p:pic>
        <p:nvPicPr>
          <p:cNvPr id="6" name="Picture 5" descr="A view of a city with a mountain in the background&#10;&#10;Description automatically generated">
            <a:extLst>
              <a:ext uri="{FF2B5EF4-FFF2-40B4-BE49-F238E27FC236}">
                <a16:creationId xmlns:a16="http://schemas.microsoft.com/office/drawing/2014/main" id="{3491FA1E-A549-5B4B-B6B9-93AB3025E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55" t="35242" r="263" b="-416"/>
          <a:stretch/>
        </p:blipFill>
        <p:spPr>
          <a:xfrm>
            <a:off x="6096000" y="1415832"/>
            <a:ext cx="3441540" cy="33066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2257B35-2CD0-7041-B710-3CE7781B26AA}"/>
              </a:ext>
            </a:extLst>
          </p:cNvPr>
          <p:cNvSpPr/>
          <p:nvPr/>
        </p:nvSpPr>
        <p:spPr>
          <a:xfrm>
            <a:off x="3629115" y="1782503"/>
            <a:ext cx="162045" cy="162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22B080A-9045-9B46-8E58-C9274C91CD69}"/>
              </a:ext>
            </a:extLst>
          </p:cNvPr>
          <p:cNvSpPr/>
          <p:nvPr/>
        </p:nvSpPr>
        <p:spPr>
          <a:xfrm>
            <a:off x="7579941" y="2988113"/>
            <a:ext cx="162045" cy="1620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71C3B5-9B09-9D4B-8DBE-1B8AD65B88D4}"/>
              </a:ext>
            </a:extLst>
          </p:cNvPr>
          <p:cNvSpPr/>
          <p:nvPr/>
        </p:nvSpPr>
        <p:spPr>
          <a:xfrm>
            <a:off x="2060746" y="1959808"/>
            <a:ext cx="162045" cy="16204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842381-E02E-0C49-8C23-87B8E7B50A23}"/>
              </a:ext>
            </a:extLst>
          </p:cNvPr>
          <p:cNvSpPr/>
          <p:nvPr/>
        </p:nvSpPr>
        <p:spPr>
          <a:xfrm>
            <a:off x="1784882" y="3512745"/>
            <a:ext cx="162045" cy="1620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D7DA80-3DCD-694F-8302-ACA9ABA86212}"/>
              </a:ext>
            </a:extLst>
          </p:cNvPr>
          <p:cNvSpPr/>
          <p:nvPr/>
        </p:nvSpPr>
        <p:spPr>
          <a:xfrm>
            <a:off x="3189277" y="4301753"/>
            <a:ext cx="162045" cy="1620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F4FE72-6D27-2044-8DF6-A91BC7225131}"/>
              </a:ext>
            </a:extLst>
          </p:cNvPr>
          <p:cNvSpPr/>
          <p:nvPr/>
        </p:nvSpPr>
        <p:spPr>
          <a:xfrm>
            <a:off x="7208072" y="3567684"/>
            <a:ext cx="162045" cy="1620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9805D1-F739-0A47-BF60-B9419A9C3B22}"/>
              </a:ext>
            </a:extLst>
          </p:cNvPr>
          <p:cNvSpPr/>
          <p:nvPr/>
        </p:nvSpPr>
        <p:spPr>
          <a:xfrm>
            <a:off x="4286424" y="3226377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D6E3CD-44D8-6840-B836-FB796E128C1F}"/>
              </a:ext>
            </a:extLst>
          </p:cNvPr>
          <p:cNvSpPr/>
          <p:nvPr/>
        </p:nvSpPr>
        <p:spPr>
          <a:xfrm>
            <a:off x="7816770" y="3266955"/>
            <a:ext cx="162045" cy="1620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228FF1-F520-6F44-B655-0762B9338D9C}"/>
              </a:ext>
            </a:extLst>
          </p:cNvPr>
          <p:cNvSpPr/>
          <p:nvPr/>
        </p:nvSpPr>
        <p:spPr>
          <a:xfrm>
            <a:off x="6984297" y="2954673"/>
            <a:ext cx="162045" cy="16204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B85E4C-6FA3-EE49-BAEB-7D517437DE29}"/>
              </a:ext>
            </a:extLst>
          </p:cNvPr>
          <p:cNvSpPr/>
          <p:nvPr/>
        </p:nvSpPr>
        <p:spPr>
          <a:xfrm>
            <a:off x="6625482" y="3368899"/>
            <a:ext cx="162045" cy="1620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4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</a:t>
            </a:r>
            <a:r>
              <a:rPr lang="en-US" dirty="0" err="1"/>
              <a:t>keypoints</a:t>
            </a:r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60FD72E-6C26-E549-916A-DD753A4BF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532" y="1917700"/>
            <a:ext cx="3395241" cy="2783508"/>
          </a:xfrm>
          <a:ln>
            <a:solidFill>
              <a:schemeClr val="tx1"/>
            </a:solidFill>
          </a:ln>
        </p:spPr>
      </p:pic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C972D5E8-4A29-2C4C-913B-745A57CDC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891" y="1917700"/>
            <a:ext cx="3395242" cy="27835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A334853-9C9B-5345-88A9-C02F76622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211" y="1917701"/>
            <a:ext cx="3395242" cy="27835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57A96F-F804-D545-B807-31542833BBC5}"/>
              </a:ext>
            </a:extLst>
          </p:cNvPr>
          <p:cNvSpPr txBox="1"/>
          <p:nvPr/>
        </p:nvSpPr>
        <p:spPr>
          <a:xfrm>
            <a:off x="408972" y="5104435"/>
            <a:ext cx="331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Harris Corner Detector</a:t>
            </a:r>
          </a:p>
          <a:p>
            <a:pPr algn="ctr"/>
            <a:r>
              <a:rPr lang="en-US" i="1" dirty="0"/>
              <a:t>Use gradient Eigenvalues to find corners at a certain scale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1E85E-44CF-EE4E-BF80-DE3C1F59DE67}"/>
              </a:ext>
            </a:extLst>
          </p:cNvPr>
          <p:cNvSpPr txBox="1"/>
          <p:nvPr/>
        </p:nvSpPr>
        <p:spPr>
          <a:xfrm>
            <a:off x="4066652" y="5104435"/>
            <a:ext cx="331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Harris-Laplacian</a:t>
            </a:r>
          </a:p>
          <a:p>
            <a:pPr algn="ctr"/>
            <a:r>
              <a:rPr lang="en-US" i="1" dirty="0"/>
              <a:t>Find </a:t>
            </a:r>
            <a:r>
              <a:rPr lang="en-US" i="1" dirty="0" err="1"/>
              <a:t>keypoints</a:t>
            </a:r>
            <a:r>
              <a:rPr lang="en-US" i="1" dirty="0"/>
              <a:t> using Harris and scale using Laplacian filter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D05D2D-B209-6740-80D7-FF05DD2E3857}"/>
              </a:ext>
            </a:extLst>
          </p:cNvPr>
          <p:cNvSpPr txBox="1"/>
          <p:nvPr/>
        </p:nvSpPr>
        <p:spPr>
          <a:xfrm>
            <a:off x="7724332" y="5104435"/>
            <a:ext cx="331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DoG</a:t>
            </a:r>
            <a:endParaRPr lang="en-US" b="1" dirty="0"/>
          </a:p>
          <a:p>
            <a:pPr algn="ctr"/>
            <a:r>
              <a:rPr lang="en-US" i="1" dirty="0"/>
              <a:t>Use </a:t>
            </a:r>
            <a:r>
              <a:rPr lang="en-US" i="1" dirty="0" err="1"/>
              <a:t>DoG</a:t>
            </a:r>
            <a:r>
              <a:rPr lang="en-US" i="1" dirty="0"/>
              <a:t> filters to find </a:t>
            </a:r>
            <a:r>
              <a:rPr lang="en-US" i="1" dirty="0" err="1"/>
              <a:t>keypoints</a:t>
            </a:r>
            <a:r>
              <a:rPr lang="en-US" i="1" dirty="0"/>
              <a:t> across space and scale</a:t>
            </a:r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7AD4DDA-D874-8145-AF6D-C2E7EF482D0F}"/>
              </a:ext>
            </a:extLst>
          </p:cNvPr>
          <p:cNvSpPr/>
          <p:nvPr/>
        </p:nvSpPr>
        <p:spPr>
          <a:xfrm rot="5400000">
            <a:off x="7410186" y="-1871500"/>
            <a:ext cx="280972" cy="7052922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5FDEFE-C18C-864C-A47E-41338C875ED0}"/>
              </a:ext>
            </a:extLst>
          </p:cNvPr>
          <p:cNvSpPr txBox="1"/>
          <p:nvPr/>
        </p:nvSpPr>
        <p:spPr>
          <a:xfrm>
            <a:off x="6593751" y="1346755"/>
            <a:ext cx="19138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SCALE INVARIANT</a:t>
            </a:r>
          </a:p>
        </p:txBody>
      </p:sp>
    </p:spTree>
    <p:extLst>
      <p:ext uri="{BB962C8B-B14F-4D97-AF65-F5344CB8AC3E}">
        <p14:creationId xmlns:p14="http://schemas.microsoft.com/office/powerpoint/2010/main" val="197309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</a:t>
            </a:r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57A96F-F804-D545-B807-31542833BBC5}"/>
              </a:ext>
            </a:extLst>
          </p:cNvPr>
          <p:cNvSpPr txBox="1"/>
          <p:nvPr/>
        </p:nvSpPr>
        <p:spPr>
          <a:xfrm>
            <a:off x="1844233" y="5081286"/>
            <a:ext cx="331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SIFT Descriptor</a:t>
            </a:r>
          </a:p>
          <a:p>
            <a:pPr algn="ctr"/>
            <a:r>
              <a:rPr lang="en-US" i="1" dirty="0" err="1"/>
              <a:t>Keypoints</a:t>
            </a:r>
            <a:r>
              <a:rPr lang="en-US" i="1" dirty="0"/>
              <a:t> as histogram of normalize gradient orientation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1E85E-44CF-EE4E-BF80-DE3C1F59DE67}"/>
              </a:ext>
            </a:extLst>
          </p:cNvPr>
          <p:cNvSpPr txBox="1"/>
          <p:nvPr/>
        </p:nvSpPr>
        <p:spPr>
          <a:xfrm>
            <a:off x="6555130" y="5081286"/>
            <a:ext cx="331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HoG</a:t>
            </a:r>
            <a:endParaRPr lang="en-US" b="1" dirty="0"/>
          </a:p>
          <a:p>
            <a:pPr algn="ctr"/>
            <a:r>
              <a:rPr lang="en-US" i="1" dirty="0"/>
              <a:t>Region (or image) as histograms of local gradients</a:t>
            </a:r>
          </a:p>
        </p:txBody>
      </p:sp>
      <p:pic>
        <p:nvPicPr>
          <p:cNvPr id="19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0432EB29-7308-474B-BE01-2D89D21B5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793" y="1820865"/>
            <a:ext cx="3395240" cy="2972045"/>
          </a:xfrm>
          <a:prstGeom prst="rect">
            <a:avLst/>
          </a:prstGeom>
        </p:spPr>
      </p:pic>
      <p:pic>
        <p:nvPicPr>
          <p:cNvPr id="6" name="Picture 5" descr="A picture containing ware, chain&#10;&#10;Description automatically generated">
            <a:extLst>
              <a:ext uri="{FF2B5EF4-FFF2-40B4-BE49-F238E27FC236}">
                <a16:creationId xmlns:a16="http://schemas.microsoft.com/office/drawing/2014/main" id="{E609143D-9A79-0343-8AEB-B0FC031AC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854" y="1892300"/>
            <a:ext cx="3240912" cy="2900610"/>
          </a:xfrm>
          <a:prstGeom prst="rect">
            <a:avLst/>
          </a:prstGeom>
        </p:spPr>
      </p:pic>
      <p:sp>
        <p:nvSpPr>
          <p:cNvPr id="20" name="Left Bracket 19">
            <a:extLst>
              <a:ext uri="{FF2B5EF4-FFF2-40B4-BE49-F238E27FC236}">
                <a16:creationId xmlns:a16="http://schemas.microsoft.com/office/drawing/2014/main" id="{0D793E78-67A7-A64F-B41D-F4BD5FADA560}"/>
              </a:ext>
            </a:extLst>
          </p:cNvPr>
          <p:cNvSpPr/>
          <p:nvPr/>
        </p:nvSpPr>
        <p:spPr>
          <a:xfrm rot="5400000">
            <a:off x="3370541" y="155585"/>
            <a:ext cx="280972" cy="314051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E8ED8-61EA-6B47-B6ED-29BC385DBE98}"/>
              </a:ext>
            </a:extLst>
          </p:cNvPr>
          <p:cNvSpPr txBox="1"/>
          <p:nvPr/>
        </p:nvSpPr>
        <p:spPr>
          <a:xfrm>
            <a:off x="2239280" y="1400692"/>
            <a:ext cx="25434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ROT. + SCALE INVARIANT</a:t>
            </a:r>
          </a:p>
        </p:txBody>
      </p:sp>
    </p:spTree>
    <p:extLst>
      <p:ext uri="{BB962C8B-B14F-4D97-AF65-F5344CB8AC3E}">
        <p14:creationId xmlns:p14="http://schemas.microsoft.com/office/powerpoint/2010/main" val="119805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4" grpId="0" animBg="1"/>
      <p:bldP spid="2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RANSAC – algorithm for model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5486400" cy="4525963"/>
          </a:xfrm>
        </p:spPr>
        <p:txBody>
          <a:bodyPr>
            <a:normAutofit/>
          </a:bodyPr>
          <a:lstStyle/>
          <a:p>
            <a:r>
              <a:rPr lang="en-US" dirty="0"/>
              <a:t>Repeat n times:</a:t>
            </a:r>
          </a:p>
          <a:p>
            <a:pPr lvl="1"/>
            <a:r>
              <a:rPr lang="en-US" dirty="0"/>
              <a:t>Sample and form hypothesis</a:t>
            </a:r>
          </a:p>
          <a:p>
            <a:pPr lvl="1"/>
            <a:r>
              <a:rPr lang="en-US" dirty="0"/>
              <a:t>Find number of inliers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max_inliers</a:t>
            </a:r>
            <a:r>
              <a:rPr lang="en-US" dirty="0"/>
              <a:t>, save model</a:t>
            </a:r>
          </a:p>
          <a:p>
            <a:r>
              <a:rPr lang="en-US" dirty="0"/>
              <a:t>Recompute model on inliers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CB838D-5609-4A44-861B-3874EE123842}"/>
              </a:ext>
            </a:extLst>
          </p:cNvPr>
          <p:cNvCxnSpPr>
            <a:cxnSpLocks/>
          </p:cNvCxnSpPr>
          <p:nvPr/>
        </p:nvCxnSpPr>
        <p:spPr>
          <a:xfrm flipV="1">
            <a:off x="6458673" y="1921398"/>
            <a:ext cx="0" cy="355342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9E8482-80A2-CC4B-B8E1-58404205B44D}"/>
              </a:ext>
            </a:extLst>
          </p:cNvPr>
          <p:cNvCxnSpPr>
            <a:cxnSpLocks/>
          </p:cNvCxnSpPr>
          <p:nvPr/>
        </p:nvCxnSpPr>
        <p:spPr>
          <a:xfrm>
            <a:off x="6458673" y="5474826"/>
            <a:ext cx="412058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63BE026-4234-B949-84CC-522EB03B0E1B}"/>
              </a:ext>
            </a:extLst>
          </p:cNvPr>
          <p:cNvSpPr/>
          <p:nvPr/>
        </p:nvSpPr>
        <p:spPr>
          <a:xfrm>
            <a:off x="6956385" y="4560425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F0F605-9A6E-3245-96F6-8E770B8FB5A4}"/>
              </a:ext>
            </a:extLst>
          </p:cNvPr>
          <p:cNvSpPr/>
          <p:nvPr/>
        </p:nvSpPr>
        <p:spPr>
          <a:xfrm>
            <a:off x="7467601" y="3347978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3135A6-C36A-AC42-A566-B21CADD03E4F}"/>
              </a:ext>
            </a:extLst>
          </p:cNvPr>
          <p:cNvSpPr/>
          <p:nvPr/>
        </p:nvSpPr>
        <p:spPr>
          <a:xfrm>
            <a:off x="8198735" y="3564040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AB0013-5975-6A46-ABB5-9E2D39C8806C}"/>
              </a:ext>
            </a:extLst>
          </p:cNvPr>
          <p:cNvSpPr/>
          <p:nvPr/>
        </p:nvSpPr>
        <p:spPr>
          <a:xfrm>
            <a:off x="8273970" y="2908009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8F56D3B-469E-2445-BC27-C1968FB85526}"/>
              </a:ext>
            </a:extLst>
          </p:cNvPr>
          <p:cNvSpPr/>
          <p:nvPr/>
        </p:nvSpPr>
        <p:spPr>
          <a:xfrm>
            <a:off x="8819909" y="2643720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69146C-150E-964B-9FAE-1BC258E36592}"/>
              </a:ext>
            </a:extLst>
          </p:cNvPr>
          <p:cNvSpPr/>
          <p:nvPr/>
        </p:nvSpPr>
        <p:spPr>
          <a:xfrm>
            <a:off x="9284825" y="2724742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6F3D20-E3D8-F84E-B668-17EDB18AA5F0}"/>
              </a:ext>
            </a:extLst>
          </p:cNvPr>
          <p:cNvSpPr/>
          <p:nvPr/>
        </p:nvSpPr>
        <p:spPr>
          <a:xfrm>
            <a:off x="7689449" y="4313854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9047665-A1C6-104A-99FF-458AEB05788F}"/>
              </a:ext>
            </a:extLst>
          </p:cNvPr>
          <p:cNvSpPr/>
          <p:nvPr/>
        </p:nvSpPr>
        <p:spPr>
          <a:xfrm>
            <a:off x="8983885" y="3938025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40084CA-1779-424E-A3B5-4C8E8AADDA75}"/>
              </a:ext>
            </a:extLst>
          </p:cNvPr>
          <p:cNvSpPr/>
          <p:nvPr/>
        </p:nvSpPr>
        <p:spPr>
          <a:xfrm>
            <a:off x="9064907" y="2027239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A6C0C96-1CE1-0045-A26A-8081CD440DCF}"/>
              </a:ext>
            </a:extLst>
          </p:cNvPr>
          <p:cNvSpPr/>
          <p:nvPr/>
        </p:nvSpPr>
        <p:spPr>
          <a:xfrm>
            <a:off x="9749743" y="2122312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A01CBDC-030C-F642-A93F-311795169BCA}"/>
              </a:ext>
            </a:extLst>
          </p:cNvPr>
          <p:cNvSpPr/>
          <p:nvPr/>
        </p:nvSpPr>
        <p:spPr>
          <a:xfrm>
            <a:off x="8789045" y="3153579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69B038-237B-5644-BB67-A80DA58B064D}"/>
              </a:ext>
            </a:extLst>
          </p:cNvPr>
          <p:cNvSpPr/>
          <p:nvPr/>
        </p:nvSpPr>
        <p:spPr>
          <a:xfrm>
            <a:off x="6728750" y="5195459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FD4C20-F950-754D-BEC8-4EBD73955226}"/>
              </a:ext>
            </a:extLst>
          </p:cNvPr>
          <p:cNvSpPr/>
          <p:nvPr/>
        </p:nvSpPr>
        <p:spPr>
          <a:xfrm>
            <a:off x="7394295" y="4706426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11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RANSAC – algorithm for model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5486400" cy="4525963"/>
          </a:xfrm>
        </p:spPr>
        <p:txBody>
          <a:bodyPr>
            <a:normAutofit/>
          </a:bodyPr>
          <a:lstStyle/>
          <a:p>
            <a:r>
              <a:rPr lang="en-US" dirty="0"/>
              <a:t>Repeat n times:</a:t>
            </a:r>
          </a:p>
          <a:p>
            <a:pPr lvl="1"/>
            <a:r>
              <a:rPr lang="en-US" b="1" dirty="0"/>
              <a:t>Sample and form hypothesis</a:t>
            </a:r>
          </a:p>
          <a:p>
            <a:pPr lvl="1"/>
            <a:r>
              <a:rPr lang="en-US" dirty="0"/>
              <a:t>Find number of inliers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max_inliers</a:t>
            </a:r>
            <a:r>
              <a:rPr lang="en-US" dirty="0"/>
              <a:t>, save model</a:t>
            </a:r>
          </a:p>
          <a:p>
            <a:r>
              <a:rPr lang="en-US" dirty="0"/>
              <a:t>Recompute model on inliers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CB838D-5609-4A44-861B-3874EE123842}"/>
              </a:ext>
            </a:extLst>
          </p:cNvPr>
          <p:cNvCxnSpPr>
            <a:cxnSpLocks/>
          </p:cNvCxnSpPr>
          <p:nvPr/>
        </p:nvCxnSpPr>
        <p:spPr>
          <a:xfrm flipV="1">
            <a:off x="6458673" y="1921398"/>
            <a:ext cx="0" cy="355342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9E8482-80A2-CC4B-B8E1-58404205B44D}"/>
              </a:ext>
            </a:extLst>
          </p:cNvPr>
          <p:cNvCxnSpPr>
            <a:cxnSpLocks/>
          </p:cNvCxnSpPr>
          <p:nvPr/>
        </p:nvCxnSpPr>
        <p:spPr>
          <a:xfrm>
            <a:off x="6458673" y="5474826"/>
            <a:ext cx="412058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63BE026-4234-B949-84CC-522EB03B0E1B}"/>
              </a:ext>
            </a:extLst>
          </p:cNvPr>
          <p:cNvSpPr/>
          <p:nvPr/>
        </p:nvSpPr>
        <p:spPr>
          <a:xfrm>
            <a:off x="6956385" y="4560425"/>
            <a:ext cx="81022" cy="81022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F0F605-9A6E-3245-96F6-8E770B8FB5A4}"/>
              </a:ext>
            </a:extLst>
          </p:cNvPr>
          <p:cNvSpPr/>
          <p:nvPr/>
        </p:nvSpPr>
        <p:spPr>
          <a:xfrm>
            <a:off x="7467601" y="3347978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3135A6-C36A-AC42-A566-B21CADD03E4F}"/>
              </a:ext>
            </a:extLst>
          </p:cNvPr>
          <p:cNvSpPr/>
          <p:nvPr/>
        </p:nvSpPr>
        <p:spPr>
          <a:xfrm>
            <a:off x="8198735" y="3564040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AB0013-5975-6A46-ABB5-9E2D39C8806C}"/>
              </a:ext>
            </a:extLst>
          </p:cNvPr>
          <p:cNvSpPr/>
          <p:nvPr/>
        </p:nvSpPr>
        <p:spPr>
          <a:xfrm>
            <a:off x="8273970" y="2908009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8F56D3B-469E-2445-BC27-C1968FB85526}"/>
              </a:ext>
            </a:extLst>
          </p:cNvPr>
          <p:cNvSpPr/>
          <p:nvPr/>
        </p:nvSpPr>
        <p:spPr>
          <a:xfrm>
            <a:off x="8819909" y="2643720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69146C-150E-964B-9FAE-1BC258E36592}"/>
              </a:ext>
            </a:extLst>
          </p:cNvPr>
          <p:cNvSpPr/>
          <p:nvPr/>
        </p:nvSpPr>
        <p:spPr>
          <a:xfrm>
            <a:off x="9284825" y="2724742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6F3D20-E3D8-F84E-B668-17EDB18AA5F0}"/>
              </a:ext>
            </a:extLst>
          </p:cNvPr>
          <p:cNvSpPr/>
          <p:nvPr/>
        </p:nvSpPr>
        <p:spPr>
          <a:xfrm>
            <a:off x="7689449" y="4313854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9047665-A1C6-104A-99FF-458AEB05788F}"/>
              </a:ext>
            </a:extLst>
          </p:cNvPr>
          <p:cNvSpPr/>
          <p:nvPr/>
        </p:nvSpPr>
        <p:spPr>
          <a:xfrm>
            <a:off x="8983885" y="3938025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40084CA-1779-424E-A3B5-4C8E8AADDA75}"/>
              </a:ext>
            </a:extLst>
          </p:cNvPr>
          <p:cNvSpPr/>
          <p:nvPr/>
        </p:nvSpPr>
        <p:spPr>
          <a:xfrm>
            <a:off x="9064907" y="2027239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A6C0C96-1CE1-0045-A26A-8081CD440DCF}"/>
              </a:ext>
            </a:extLst>
          </p:cNvPr>
          <p:cNvSpPr/>
          <p:nvPr/>
        </p:nvSpPr>
        <p:spPr>
          <a:xfrm>
            <a:off x="9749743" y="2122312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A01CBDC-030C-F642-A93F-311795169BCA}"/>
              </a:ext>
            </a:extLst>
          </p:cNvPr>
          <p:cNvSpPr/>
          <p:nvPr/>
        </p:nvSpPr>
        <p:spPr>
          <a:xfrm>
            <a:off x="8789045" y="3153579"/>
            <a:ext cx="81022" cy="81022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69B038-237B-5644-BB67-A80DA58B064D}"/>
              </a:ext>
            </a:extLst>
          </p:cNvPr>
          <p:cNvSpPr/>
          <p:nvPr/>
        </p:nvSpPr>
        <p:spPr>
          <a:xfrm>
            <a:off x="6728750" y="5195459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FD4C20-F950-754D-BEC8-4EBD73955226}"/>
              </a:ext>
            </a:extLst>
          </p:cNvPr>
          <p:cNvSpPr/>
          <p:nvPr/>
        </p:nvSpPr>
        <p:spPr>
          <a:xfrm>
            <a:off x="7394295" y="4706426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B1F7DC6-7FD0-E349-A1FF-B5BD9A2E9247}"/>
              </a:ext>
            </a:extLst>
          </p:cNvPr>
          <p:cNvCxnSpPr>
            <a:cxnSpLocks/>
          </p:cNvCxnSpPr>
          <p:nvPr/>
        </p:nvCxnSpPr>
        <p:spPr>
          <a:xfrm flipV="1">
            <a:off x="6539696" y="1840376"/>
            <a:ext cx="4039565" cy="311358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369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RANSAC – algorithm for model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5486400" cy="4525963"/>
          </a:xfrm>
        </p:spPr>
        <p:txBody>
          <a:bodyPr>
            <a:normAutofit/>
          </a:bodyPr>
          <a:lstStyle/>
          <a:p>
            <a:r>
              <a:rPr lang="en-US" dirty="0"/>
              <a:t>Repeat n times:</a:t>
            </a:r>
          </a:p>
          <a:p>
            <a:pPr lvl="1"/>
            <a:r>
              <a:rPr lang="en-US" dirty="0"/>
              <a:t>Sample and form hypothesis</a:t>
            </a:r>
          </a:p>
          <a:p>
            <a:pPr lvl="1"/>
            <a:r>
              <a:rPr lang="en-US" b="1" dirty="0"/>
              <a:t>Find number of inliers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max_inliers</a:t>
            </a:r>
            <a:r>
              <a:rPr lang="en-US" dirty="0"/>
              <a:t>, save model</a:t>
            </a:r>
          </a:p>
          <a:p>
            <a:r>
              <a:rPr lang="en-US" dirty="0"/>
              <a:t>Recompute model on inliers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CB838D-5609-4A44-861B-3874EE123842}"/>
              </a:ext>
            </a:extLst>
          </p:cNvPr>
          <p:cNvCxnSpPr>
            <a:cxnSpLocks/>
          </p:cNvCxnSpPr>
          <p:nvPr/>
        </p:nvCxnSpPr>
        <p:spPr>
          <a:xfrm flipV="1">
            <a:off x="6458673" y="1921398"/>
            <a:ext cx="0" cy="355342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9E8482-80A2-CC4B-B8E1-58404205B44D}"/>
              </a:ext>
            </a:extLst>
          </p:cNvPr>
          <p:cNvCxnSpPr>
            <a:cxnSpLocks/>
          </p:cNvCxnSpPr>
          <p:nvPr/>
        </p:nvCxnSpPr>
        <p:spPr>
          <a:xfrm>
            <a:off x="6458673" y="5474826"/>
            <a:ext cx="412058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63BE026-4234-B949-84CC-522EB03B0E1B}"/>
              </a:ext>
            </a:extLst>
          </p:cNvPr>
          <p:cNvSpPr/>
          <p:nvPr/>
        </p:nvSpPr>
        <p:spPr>
          <a:xfrm>
            <a:off x="6956385" y="4560425"/>
            <a:ext cx="81022" cy="81022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F0F605-9A6E-3245-96F6-8E770B8FB5A4}"/>
              </a:ext>
            </a:extLst>
          </p:cNvPr>
          <p:cNvSpPr/>
          <p:nvPr/>
        </p:nvSpPr>
        <p:spPr>
          <a:xfrm>
            <a:off x="7467601" y="3347978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3135A6-C36A-AC42-A566-B21CADD03E4F}"/>
              </a:ext>
            </a:extLst>
          </p:cNvPr>
          <p:cNvSpPr/>
          <p:nvPr/>
        </p:nvSpPr>
        <p:spPr>
          <a:xfrm>
            <a:off x="8198735" y="3564040"/>
            <a:ext cx="81022" cy="81022"/>
          </a:xfrm>
          <a:prstGeom prst="ellipse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AB0013-5975-6A46-ABB5-9E2D39C8806C}"/>
              </a:ext>
            </a:extLst>
          </p:cNvPr>
          <p:cNvSpPr/>
          <p:nvPr/>
        </p:nvSpPr>
        <p:spPr>
          <a:xfrm>
            <a:off x="8273970" y="2908009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8F56D3B-469E-2445-BC27-C1968FB85526}"/>
              </a:ext>
            </a:extLst>
          </p:cNvPr>
          <p:cNvSpPr/>
          <p:nvPr/>
        </p:nvSpPr>
        <p:spPr>
          <a:xfrm>
            <a:off x="8819909" y="2643720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69146C-150E-964B-9FAE-1BC258E36592}"/>
              </a:ext>
            </a:extLst>
          </p:cNvPr>
          <p:cNvSpPr/>
          <p:nvPr/>
        </p:nvSpPr>
        <p:spPr>
          <a:xfrm>
            <a:off x="9284825" y="2724742"/>
            <a:ext cx="81022" cy="81022"/>
          </a:xfrm>
          <a:prstGeom prst="ellipse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6F3D20-E3D8-F84E-B668-17EDB18AA5F0}"/>
              </a:ext>
            </a:extLst>
          </p:cNvPr>
          <p:cNvSpPr/>
          <p:nvPr/>
        </p:nvSpPr>
        <p:spPr>
          <a:xfrm>
            <a:off x="7689449" y="4313854"/>
            <a:ext cx="81022" cy="81022"/>
          </a:xfrm>
          <a:prstGeom prst="ellipse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9047665-A1C6-104A-99FF-458AEB05788F}"/>
              </a:ext>
            </a:extLst>
          </p:cNvPr>
          <p:cNvSpPr/>
          <p:nvPr/>
        </p:nvSpPr>
        <p:spPr>
          <a:xfrm>
            <a:off x="8983885" y="3938025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40084CA-1779-424E-A3B5-4C8E8AADDA75}"/>
              </a:ext>
            </a:extLst>
          </p:cNvPr>
          <p:cNvSpPr/>
          <p:nvPr/>
        </p:nvSpPr>
        <p:spPr>
          <a:xfrm>
            <a:off x="9064907" y="2027239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A6C0C96-1CE1-0045-A26A-8081CD440DCF}"/>
              </a:ext>
            </a:extLst>
          </p:cNvPr>
          <p:cNvSpPr/>
          <p:nvPr/>
        </p:nvSpPr>
        <p:spPr>
          <a:xfrm>
            <a:off x="9749743" y="2122312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A01CBDC-030C-F642-A93F-311795169BCA}"/>
              </a:ext>
            </a:extLst>
          </p:cNvPr>
          <p:cNvSpPr/>
          <p:nvPr/>
        </p:nvSpPr>
        <p:spPr>
          <a:xfrm>
            <a:off x="8789045" y="3153579"/>
            <a:ext cx="81022" cy="81022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69B038-237B-5644-BB67-A80DA58B064D}"/>
              </a:ext>
            </a:extLst>
          </p:cNvPr>
          <p:cNvSpPr/>
          <p:nvPr/>
        </p:nvSpPr>
        <p:spPr>
          <a:xfrm>
            <a:off x="6728750" y="5195459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FD4C20-F950-754D-BEC8-4EBD73955226}"/>
              </a:ext>
            </a:extLst>
          </p:cNvPr>
          <p:cNvSpPr/>
          <p:nvPr/>
        </p:nvSpPr>
        <p:spPr>
          <a:xfrm>
            <a:off x="7394295" y="4706426"/>
            <a:ext cx="81022" cy="8102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9E1263B-1005-C44D-8B63-1E30C8CAF4AB}"/>
              </a:ext>
            </a:extLst>
          </p:cNvPr>
          <p:cNvCxnSpPr>
            <a:cxnSpLocks/>
          </p:cNvCxnSpPr>
          <p:nvPr/>
        </p:nvCxnSpPr>
        <p:spPr>
          <a:xfrm flipV="1">
            <a:off x="6761545" y="2088267"/>
            <a:ext cx="4039565" cy="3113589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07B94A3-E19F-FD4B-8BB3-9C0B3141352E}"/>
              </a:ext>
            </a:extLst>
          </p:cNvPr>
          <p:cNvCxnSpPr>
            <a:cxnSpLocks/>
          </p:cNvCxnSpPr>
          <p:nvPr/>
        </p:nvCxnSpPr>
        <p:spPr>
          <a:xfrm flipV="1">
            <a:off x="6219463" y="1628044"/>
            <a:ext cx="4039565" cy="3113589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FF2693-CF81-D642-9BB8-25E7AEF4DA7E}"/>
              </a:ext>
            </a:extLst>
          </p:cNvPr>
          <p:cNvCxnSpPr>
            <a:cxnSpLocks/>
          </p:cNvCxnSpPr>
          <p:nvPr/>
        </p:nvCxnSpPr>
        <p:spPr>
          <a:xfrm flipV="1">
            <a:off x="6539696" y="1840376"/>
            <a:ext cx="4039565" cy="311358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501855"/>
      </p:ext>
    </p:extLst>
  </p:cSld>
  <p:clrMapOvr>
    <a:masterClrMapping/>
  </p:clrMapOvr>
</p:sld>
</file>

<file path=ppt/theme/theme1.xml><?xml version="1.0" encoding="utf-8"?>
<a:theme xmlns:a="http://schemas.openxmlformats.org/drawingml/2006/main" name="CS223B_slides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3656</TotalTime>
  <Words>608</Words>
  <Application>Microsoft Macintosh PowerPoint</Application>
  <PresentationFormat>Widescreen</PresentationFormat>
  <Paragraphs>145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 Math</vt:lpstr>
      <vt:lpstr>Courier New</vt:lpstr>
      <vt:lpstr>Geneva</vt:lpstr>
      <vt:lpstr>CS223B_slides_template</vt:lpstr>
      <vt:lpstr>Keypoint Application: Panorama</vt:lpstr>
      <vt:lpstr>Outline</vt:lpstr>
      <vt:lpstr>Outline</vt:lpstr>
      <vt:lpstr>What are keypoints?</vt:lpstr>
      <vt:lpstr>Finding keypoints</vt:lpstr>
      <vt:lpstr>Describing keypoints</vt:lpstr>
      <vt:lpstr>RANSAC – algorithm for model fitting</vt:lpstr>
      <vt:lpstr>RANSAC – algorithm for model fitting</vt:lpstr>
      <vt:lpstr>RANSAC – algorithm for model fitting</vt:lpstr>
      <vt:lpstr>RANSAC – algorithm for model fitting</vt:lpstr>
      <vt:lpstr>RANSAC – algorithm for model fitting</vt:lpstr>
      <vt:lpstr>Outline</vt:lpstr>
      <vt:lpstr>Panorama</vt:lpstr>
      <vt:lpstr>Panorama</vt:lpstr>
      <vt:lpstr>Key insight: leverage corresponding keypoints</vt:lpstr>
      <vt:lpstr>Problem 1: how to match keypoints?</vt:lpstr>
      <vt:lpstr>Problem 2: how to fit images?</vt:lpstr>
      <vt:lpstr>Outline</vt:lpstr>
      <vt:lpstr>How to know if keypoints are “the same”?</vt:lpstr>
      <vt:lpstr>Matching pseudocode</vt:lpstr>
      <vt:lpstr>Matching result</vt:lpstr>
      <vt:lpstr>Outline</vt:lpstr>
      <vt:lpstr>Easy case: pictures taken from same angle</vt:lpstr>
      <vt:lpstr>Hard case: pictures taken from diff angles</vt:lpstr>
      <vt:lpstr>Find transformation between matches</vt:lpstr>
      <vt:lpstr>What if we have noisy matches?</vt:lpstr>
      <vt:lpstr>Pick subset</vt:lpstr>
      <vt:lpstr>Fit affine matrix and find inliers</vt:lpstr>
      <vt:lpstr>Recompute matrix with all inliers and stitch!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 Primer</dc:title>
  <cp:lastModifiedBy>Shubhang Desai</cp:lastModifiedBy>
  <cp:revision>125</cp:revision>
  <cp:lastPrinted>2017-10-03T11:18:39Z</cp:lastPrinted>
  <dcterms:modified xsi:type="dcterms:W3CDTF">2020-10-01T20:00:38Z</dcterms:modified>
</cp:coreProperties>
</file>